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24" r:id="rId1"/>
  </p:sldMasterIdLst>
  <p:notesMasterIdLst>
    <p:notesMasterId r:id="rId26"/>
  </p:notesMasterIdLst>
  <p:handoutMasterIdLst>
    <p:handoutMasterId r:id="rId27"/>
  </p:handoutMasterIdLst>
  <p:sldIdLst>
    <p:sldId id="259" r:id="rId2"/>
    <p:sldId id="356" r:id="rId3"/>
    <p:sldId id="376" r:id="rId4"/>
    <p:sldId id="377" r:id="rId5"/>
    <p:sldId id="378" r:id="rId6"/>
    <p:sldId id="380" r:id="rId7"/>
    <p:sldId id="379" r:id="rId8"/>
    <p:sldId id="381" r:id="rId9"/>
    <p:sldId id="382" r:id="rId10"/>
    <p:sldId id="383" r:id="rId11"/>
    <p:sldId id="384" r:id="rId12"/>
    <p:sldId id="386" r:id="rId13"/>
    <p:sldId id="360" r:id="rId14"/>
    <p:sldId id="387" r:id="rId15"/>
    <p:sldId id="388" r:id="rId16"/>
    <p:sldId id="389" r:id="rId17"/>
    <p:sldId id="390" r:id="rId18"/>
    <p:sldId id="398" r:id="rId19"/>
    <p:sldId id="391" r:id="rId20"/>
    <p:sldId id="399" r:id="rId21"/>
    <p:sldId id="393" r:id="rId22"/>
    <p:sldId id="394" r:id="rId23"/>
    <p:sldId id="395" r:id="rId24"/>
    <p:sldId id="39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808080"/>
    <a:srgbClr val="FF0000"/>
    <a:srgbClr val="00FF00"/>
    <a:srgbClr val="0000FF"/>
    <a:srgbClr val="FFFFFF"/>
    <a:srgbClr val="FFFF00"/>
    <a:srgbClr val="007F01"/>
    <a:srgbClr val="AF6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8" autoAdjust="0"/>
    <p:restoredTop sz="83197" autoAdjust="0"/>
  </p:normalViewPr>
  <p:slideViewPr>
    <p:cSldViewPr>
      <p:cViewPr varScale="1">
        <p:scale>
          <a:sx n="105" d="100"/>
          <a:sy n="105" d="100"/>
        </p:scale>
        <p:origin x="19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90248C-7173-AA46-B96B-4E9D334A3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9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B013F1-3171-7642-9468-215B15071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0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C3DF8-8D47-224A-B868-524137B89720}" type="slidenum">
              <a:rPr lang="en-US"/>
              <a:pPr/>
              <a:t>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 To print these slides in </a:t>
            </a:r>
            <a:r>
              <a:rPr lang="en-US" dirty="0" err="1"/>
              <a:t>grayscale</a:t>
            </a:r>
            <a:r>
              <a:rPr lang="en-US" dirty="0"/>
              <a:t> (e.g., on a laser printer), first change the Theme Background to “Style 1” (i.e., dark text on white background), and then tell PowerPoint’s print dialog that the “Output” is “</a:t>
            </a:r>
            <a:r>
              <a:rPr lang="en-US" dirty="0" err="1"/>
              <a:t>Grayscale</a:t>
            </a:r>
            <a:r>
              <a:rPr lang="en-US" dirty="0"/>
              <a:t>.”  Everything should be clearly legible then.  This is how I also generate the .</a:t>
            </a:r>
            <a:r>
              <a:rPr lang="en-US" dirty="0" err="1"/>
              <a:t>pdf</a:t>
            </a:r>
            <a:r>
              <a:rPr lang="en-US" dirty="0"/>
              <a:t> handouts.</a:t>
            </a:r>
          </a:p>
        </p:txBody>
      </p:sp>
    </p:spTree>
    <p:extLst>
      <p:ext uri="{BB962C8B-B14F-4D97-AF65-F5344CB8AC3E}">
        <p14:creationId xmlns:p14="http://schemas.microsoft.com/office/powerpoint/2010/main" val="395232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1FC39-5DCA-6B4F-BD2C-29D1DAB722D0}" type="slidenum">
              <a:rPr lang="en-US"/>
              <a:pPr/>
              <a:t>22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“</a:t>
            </a:r>
            <a:r>
              <a:rPr lang="en-US"/>
              <a:t>A</a:t>
            </a:r>
            <a:r>
              <a:rPr lang="ja-JP" altLang="en-US"/>
              <a:t>”</a:t>
            </a:r>
            <a:r>
              <a:rPr lang="en-US"/>
              <a:t> and </a:t>
            </a:r>
            <a:r>
              <a:rPr lang="ja-JP" altLang="en-US"/>
              <a:t>“</a:t>
            </a:r>
            <a:r>
              <a:rPr lang="en-US"/>
              <a:t>1</a:t>
            </a:r>
            <a:r>
              <a:rPr lang="ja-JP" altLang="en-US"/>
              <a:t>”</a:t>
            </a:r>
            <a:r>
              <a:rPr lang="en-US"/>
              <a:t> are the only spherical objects, so there is no ambiguity there</a:t>
            </a:r>
          </a:p>
          <a:p>
            <a:r>
              <a:rPr lang="en-US"/>
              <a:t>All other objects are cylindrical, and could match in multiple ways</a:t>
            </a:r>
          </a:p>
        </p:txBody>
      </p:sp>
    </p:spTree>
    <p:extLst>
      <p:ext uri="{BB962C8B-B14F-4D97-AF65-F5344CB8AC3E}">
        <p14:creationId xmlns:p14="http://schemas.microsoft.com/office/powerpoint/2010/main" val="67534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36D63-5E6C-FE4A-A5A1-35488AFE6082}" type="slidenum">
              <a:rPr lang="en-US"/>
              <a:pPr/>
              <a:t>2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2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28047-10B2-444D-B5B7-8B3398DCF148}" type="slidenum">
              <a:rPr lang="en-US"/>
              <a:pPr/>
              <a:t>4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Binary image IS a shape</a:t>
            </a:r>
          </a:p>
        </p:txBody>
      </p:sp>
    </p:spTree>
    <p:extLst>
      <p:ext uri="{BB962C8B-B14F-4D97-AF65-F5344CB8AC3E}">
        <p14:creationId xmlns:p14="http://schemas.microsoft.com/office/powerpoint/2010/main" val="198029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98F15-8E7B-9348-903C-6EFC405C79B5}" type="slidenum">
              <a:rPr lang="en-US"/>
              <a:pPr/>
              <a:t>5</a:t>
            </a:fld>
            <a:endParaRPr lang="en-US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Intuitively, what happened here?</a:t>
            </a:r>
          </a:p>
        </p:txBody>
      </p:sp>
    </p:spTree>
    <p:extLst>
      <p:ext uri="{BB962C8B-B14F-4D97-AF65-F5344CB8AC3E}">
        <p14:creationId xmlns:p14="http://schemas.microsoft.com/office/powerpoint/2010/main" val="105919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AE91B-6FA9-1A48-B34C-36A7694386AD}" type="slidenum">
              <a:rPr lang="en-US"/>
              <a:pPr/>
              <a:t>6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Intuitively, what happened here?</a:t>
            </a:r>
          </a:p>
        </p:txBody>
      </p:sp>
    </p:spTree>
    <p:extLst>
      <p:ext uri="{BB962C8B-B14F-4D97-AF65-F5344CB8AC3E}">
        <p14:creationId xmlns:p14="http://schemas.microsoft.com/office/powerpoint/2010/main" val="134671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13F1-3171-7642-9468-215B15071B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01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Karhunen</a:t>
            </a:r>
            <a:r>
              <a:rPr lang="en-US" sz="1200" i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i="1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Loève</a:t>
            </a:r>
            <a:endParaRPr lang="en-US" sz="12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book provides more detail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probably discuss more when do </a:t>
            </a:r>
            <a:r>
              <a:rPr lang="en-US" sz="1200" dirty="0" err="1"/>
              <a:t>Cootes</a:t>
            </a:r>
            <a:r>
              <a:rPr lang="en-US" sz="1200" dirty="0"/>
              <a:t> &amp; Taylor ASM.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BD48-DCFD-304A-8E76-647AC34F1F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2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9EABE-033C-CF43-94CC-D198E9250A7F}" type="slidenum">
              <a:rPr lang="en-US"/>
              <a:pPr/>
              <a:t>19</a:t>
            </a:fld>
            <a:endParaRPr lang="en-US"/>
          </a:p>
        </p:txBody>
      </p:sp>
      <p:sp>
        <p:nvSpPr>
          <p:cNvPr id="6184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84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5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2CF29-12DE-7045-9D1F-00ECE4C92FDF}" type="slidenum">
              <a:rPr lang="en-US"/>
              <a:pPr/>
              <a:t>21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discuss shape</a:t>
            </a:r>
            <a:r>
              <a:rPr lang="en-US" baseline="0" dirty="0"/>
              <a:t> features in a future lecture.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8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04872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54880"/>
            <a:ext cx="7315200" cy="20574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5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7358"/>
            <a:ext cx="7772400" cy="4114800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897880"/>
            <a:ext cx="7772400" cy="3642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2DFD-321E-D14B-A08B-2274593CD5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7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37360"/>
            <a:ext cx="4267200" cy="45720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740845"/>
            <a:ext cx="3182112" cy="45685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6A21-7692-7245-98BF-8C4C89374B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020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F2EA-EB1A-8E47-BCCC-C6152029C9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3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1576" y="602179"/>
            <a:ext cx="1492499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7071" y="602179"/>
            <a:ext cx="6392751" cy="5708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7072" y="6400800"/>
            <a:ext cx="2133600" cy="365125"/>
          </a:xfrm>
        </p:spPr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38160" y="6400800"/>
            <a:ext cx="914400" cy="365125"/>
          </a:xfrm>
        </p:spPr>
        <p:txBody>
          <a:bodyPr/>
          <a:lstStyle/>
          <a:p>
            <a:fld id="{37BD6CEC-EA48-8947-9C9F-04D0D1293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3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29C4A6-614B-724F-983D-338767DA1B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3043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DA2A0D-218B-BD4E-9C5C-E103BD581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170329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7772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DA2A0D-218B-BD4E-9C5C-E103BD581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102617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DA2A0D-218B-BD4E-9C5C-E103BD581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82605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DA2A0D-218B-BD4E-9C5C-E103BD581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055829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DA2A0D-218B-BD4E-9C5C-E103BD581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171358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7315200" cy="205657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1030" y="6172201"/>
            <a:ext cx="7901940" cy="685800"/>
            <a:chOff x="708660" y="6172201"/>
            <a:chExt cx="790194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01272" y="6172201"/>
              <a:ext cx="68093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2012 - 2020 Carnegie Mellon University (CMU), was made possible in part by NIH NLM contract# HHSN276201000580P, and is licensed under a Creative Commons Attribution-</a:t>
              </a:r>
              <a:r>
                <a:rPr lang="en-US" sz="900" dirty="0" err="1">
                  <a:latin typeface="+mn-lt"/>
                </a:rPr>
                <a:t>NonCommercial</a:t>
              </a:r>
              <a:r>
                <a:rPr lang="en-US" sz="900" dirty="0">
                  <a:latin typeface="+mn-lt"/>
                </a:rPr>
                <a:t> 3.0 </a:t>
              </a:r>
              <a:r>
                <a:rPr lang="en-US" sz="900" dirty="0" err="1">
                  <a:latin typeface="+mn-lt"/>
                </a:rPr>
                <a:t>Unported</a:t>
              </a:r>
              <a:r>
                <a:rPr lang="en-US" sz="900" dirty="0">
                  <a:latin typeface="+mn-lt"/>
                </a:rPr>
                <a:t> License.  To view a copy of this license, visit http://</a:t>
              </a:r>
              <a:r>
                <a:rPr lang="en-US" sz="900" dirty="0" err="1">
                  <a:latin typeface="+mn-lt"/>
                </a:rPr>
                <a:t>creativecommons.org</a:t>
              </a:r>
              <a:r>
                <a:rPr lang="en-US" sz="900" dirty="0">
                  <a:latin typeface="+mn-lt"/>
                </a:rPr>
                <a:t>/licenses/by-</a:t>
              </a:r>
              <a:r>
                <a:rPr lang="en-US" sz="900" dirty="0" err="1">
                  <a:latin typeface="+mn-lt"/>
                </a:rPr>
                <a:t>nc</a:t>
              </a:r>
              <a:r>
                <a:rPr lang="en-US" sz="900" dirty="0">
                  <a:latin typeface="+mn-lt"/>
                </a:rPr>
                <a:t>/3.0/ 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66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14400" y="4420426"/>
            <a:ext cx="7315200" cy="205657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Spring 2020</a:t>
            </a:r>
          </a:p>
          <a:p>
            <a:pPr fontAlgn="auto">
              <a:spcAft>
                <a:spcPts val="0"/>
              </a:spcAft>
            </a:pPr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fontAlgn="auto">
              <a:spcAft>
                <a:spcPts val="0"/>
              </a:spcAft>
            </a:pPr>
            <a:endParaRPr lang="en-US" sz="2400" dirty="0"/>
          </a:p>
          <a:p>
            <a:pPr fontAlgn="auto">
              <a:spcAft>
                <a:spcPts val="0"/>
              </a:spcAft>
            </a:pPr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126585848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DA2A0D-218B-BD4E-9C5C-E103BD581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569391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DA2A0D-218B-BD4E-9C5C-E103BD581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90226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DA2A0D-218B-BD4E-9C5C-E103BD581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5812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DA2A0D-218B-BD4E-9C5C-E103BD581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18865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(N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1030" y="6172201"/>
            <a:ext cx="7901940" cy="685800"/>
            <a:chOff x="708660" y="6172201"/>
            <a:chExt cx="790194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01272" y="6172201"/>
              <a:ext cx="68093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2012 - 2020 Carnegie Mellon University (CMU), was made possible in part by NIH NLM contract# HHSN276201000580P, and is licensed under a Creative Commons Attribution-</a:t>
              </a:r>
              <a:r>
                <a:rPr lang="en-US" sz="900" dirty="0" err="1">
                  <a:latin typeface="+mn-lt"/>
                </a:rPr>
                <a:t>NonCommercial</a:t>
              </a:r>
              <a:r>
                <a:rPr lang="en-US" sz="900" dirty="0">
                  <a:latin typeface="+mn-lt"/>
                </a:rPr>
                <a:t> 3.0 </a:t>
              </a:r>
              <a:r>
                <a:rPr lang="en-US" sz="900" dirty="0" err="1">
                  <a:latin typeface="+mn-lt"/>
                </a:rPr>
                <a:t>Unported</a:t>
              </a:r>
              <a:r>
                <a:rPr lang="en-US" sz="900" dirty="0">
                  <a:latin typeface="+mn-lt"/>
                </a:rPr>
                <a:t> License.  To view a copy of this license, visit http://</a:t>
              </a:r>
              <a:r>
                <a:rPr lang="en-US" sz="900" dirty="0" err="1">
                  <a:latin typeface="+mn-lt"/>
                </a:rPr>
                <a:t>creativecommons.org</a:t>
              </a:r>
              <a:r>
                <a:rPr lang="en-US" sz="900" dirty="0">
                  <a:latin typeface="+mn-lt"/>
                </a:rPr>
                <a:t>/licenses/by-</a:t>
              </a:r>
              <a:r>
                <a:rPr lang="en-US" sz="900" dirty="0" err="1">
                  <a:latin typeface="+mn-lt"/>
                </a:rPr>
                <a:t>nc</a:t>
              </a:r>
              <a:r>
                <a:rPr lang="en-US" sz="900" dirty="0">
                  <a:latin typeface="+mn-lt"/>
                </a:rPr>
                <a:t>/3.0/ 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66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4038600"/>
            <a:ext cx="7315200" cy="2056574"/>
          </a:xfrm>
          <a:noFill/>
          <a:ln/>
        </p:spPr>
        <p:txBody>
          <a:bodyPr>
            <a:normAutofit/>
          </a:bodyPr>
          <a:lstStyle>
            <a:lvl1pPr marL="45720" indent="0" algn="ctr">
              <a:buNone/>
              <a:defRPr/>
            </a:lvl1pPr>
          </a:lstStyle>
          <a:p>
            <a:pPr algn="ctr"/>
            <a:r>
              <a:rPr lang="en-US" sz="2400" dirty="0"/>
              <a:t>Spring 2020</a:t>
            </a:r>
          </a:p>
          <a:p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15985735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(C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6172201"/>
            <a:ext cx="7772400" cy="685800"/>
            <a:chOff x="734100" y="6172201"/>
            <a:chExt cx="772410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29172" y="6172201"/>
              <a:ext cx="66290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2008</a:t>
              </a:r>
              <a:r>
                <a:rPr lang="en-US" sz="900" kern="1200" baseline="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to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2020</a:t>
              </a:r>
              <a:r>
                <a:rPr lang="en-US" sz="900" dirty="0">
                  <a:latin typeface="+mn-lt"/>
                </a:rPr>
                <a:t> Carnegie Mellon University (CMU), was made possible in part by NIH NLM contract# HHSN276201000580P, and 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is licensed under a Creative Commons Attribution 3.0 Unported License. To view a copy of this license, visit http://</a:t>
              </a:r>
              <a:r>
                <a:rPr lang="en-US" sz="900" kern="1200" dirty="0" err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creativecommons.org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/licenses/by/3.0/ </a:t>
              </a:r>
              <a:r>
                <a:rPr lang="en-US" sz="900" dirty="0">
                  <a:latin typeface="+mn-lt"/>
                </a:rPr>
                <a:t>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  <a:endParaRPr lang="en-US" sz="900" baseline="0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10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4038600"/>
            <a:ext cx="7315200" cy="2056574"/>
          </a:xfrm>
          <a:noFill/>
          <a:ln/>
        </p:spPr>
        <p:txBody>
          <a:bodyPr>
            <a:normAutofit/>
          </a:bodyPr>
          <a:lstStyle>
            <a:lvl1pPr marL="45720" indent="0" algn="ctr">
              <a:buNone/>
              <a:defRPr/>
            </a:lvl1pPr>
          </a:lstStyle>
          <a:p>
            <a:pPr algn="ctr"/>
            <a:r>
              <a:rPr lang="en-US" sz="2400" dirty="0"/>
              <a:t>Spring 2020</a:t>
            </a:r>
          </a:p>
          <a:p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274601849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C2DBA6-275A-DF47-9C28-AE25AE877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98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DA2A0D-218B-BD4E-9C5C-E103BD581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823336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C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7315200" cy="205657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6172201"/>
            <a:ext cx="7772400" cy="685800"/>
            <a:chOff x="734100" y="6172201"/>
            <a:chExt cx="772410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29172" y="6172201"/>
              <a:ext cx="66290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2008</a:t>
              </a:r>
              <a:r>
                <a:rPr lang="en-US" sz="900" kern="1200" baseline="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to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2020</a:t>
              </a:r>
              <a:r>
                <a:rPr lang="en-US" sz="900" dirty="0">
                  <a:latin typeface="+mn-lt"/>
                </a:rPr>
                <a:t> Carnegie Mellon University (CMU), was made possible in part by NIH NLM contract# HHSN276201000580P, and 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is licensed under a Creative Commons Attribution 3.0 Unported License. To view a copy of this license, visit http://</a:t>
              </a:r>
              <a:r>
                <a:rPr lang="en-US" sz="900" kern="1200" dirty="0" err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creativecommons.org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/licenses/by/3.0/ </a:t>
              </a:r>
              <a:r>
                <a:rPr lang="en-US" sz="900" dirty="0">
                  <a:latin typeface="+mn-lt"/>
                </a:rPr>
                <a:t>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  <a:endParaRPr lang="en-US" sz="900" baseline="0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10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14400" y="4420426"/>
            <a:ext cx="7315200" cy="205657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Spring 2020</a:t>
            </a:r>
          </a:p>
          <a:p>
            <a:pPr fontAlgn="auto">
              <a:spcAft>
                <a:spcPts val="0"/>
              </a:spcAft>
            </a:pPr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fontAlgn="auto">
              <a:spcAft>
                <a:spcPts val="0"/>
              </a:spcAft>
            </a:pPr>
            <a:endParaRPr lang="en-US" sz="2400" dirty="0"/>
          </a:p>
          <a:p>
            <a:pPr fontAlgn="auto">
              <a:spcAft>
                <a:spcPts val="0"/>
              </a:spcAft>
            </a:pPr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221333453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7110-5984-C94C-8919-3BF5B42AC2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1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17572"/>
            <a:ext cx="77724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65097"/>
            <a:ext cx="77724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38944-A27B-414F-804C-59C828BEF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4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737359"/>
            <a:ext cx="37947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1737360"/>
            <a:ext cx="377647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9652818-6B68-2041-8EF9-54CD2B37E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654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7360"/>
            <a:ext cx="3581400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1737360"/>
            <a:ext cx="35730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85800" y="2359152"/>
            <a:ext cx="38100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6" y="2359152"/>
            <a:ext cx="3776474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514661-0A9A-2F47-9F9A-C2BCD141DB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233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CC42-750E-0443-A74C-1738F9E0C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1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0C76-675D-2948-A616-138AC600C0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9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399" cy="11362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40845"/>
            <a:ext cx="7772400" cy="4568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85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276600" y="6400800"/>
            <a:ext cx="434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13816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fld id="{66DA2A0D-218B-BD4E-9C5C-E103BD581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2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  <p:sldLayoutId id="2147483845" r:id="rId21"/>
    <p:sldLayoutId id="2147483846" r:id="rId22"/>
    <p:sldLayoutId id="2147483847" r:id="rId23"/>
    <p:sldLayoutId id="2147483848" r:id="rId24"/>
    <p:sldLayoutId id="2147483849" r:id="rId25"/>
    <p:sldLayoutId id="2147483850" r:id="rId26"/>
    <p:sldLayoutId id="2147483851" r:id="rId2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i="0" kern="1200" spc="5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j-ea"/>
          <a:cs typeface="Calibri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8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7.emf"/><Relationship Id="rId10" Type="http://schemas.openxmlformats.org/officeDocument/2006/relationships/image" Target="../media/image6.e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19200"/>
            <a:ext cx="7315200" cy="2355626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17:</a:t>
            </a:r>
            <a:br>
              <a:rPr lang="en-US" dirty="0"/>
            </a:br>
            <a:r>
              <a:rPr lang="en-US" dirty="0"/>
              <a:t>Morphology (</a:t>
            </a:r>
            <a:r>
              <a:rPr lang="en-US" dirty="0" err="1"/>
              <a:t>ch</a:t>
            </a:r>
            <a:r>
              <a:rPr lang="en-US" dirty="0"/>
              <a:t> 7) &amp;</a:t>
            </a:r>
            <a:br>
              <a:rPr lang="en-US" dirty="0"/>
            </a:br>
            <a:r>
              <a:rPr lang="en-US" dirty="0"/>
              <a:t>Image Matching (</a:t>
            </a:r>
            <a:r>
              <a:rPr lang="en-US" dirty="0" err="1"/>
              <a:t>ch</a:t>
            </a:r>
            <a:r>
              <a:rPr lang="en-US" dirty="0"/>
              <a:t> 13)</a:t>
            </a:r>
            <a:br>
              <a:rPr lang="en-US" sz="2400" dirty="0"/>
            </a:br>
            <a:br>
              <a:rPr lang="en-US" sz="1000" dirty="0"/>
            </a:br>
            <a:r>
              <a:rPr lang="en-US" sz="2000" dirty="0" err="1"/>
              <a:t>ch.</a:t>
            </a:r>
            <a:r>
              <a:rPr lang="en-US" sz="2000" dirty="0"/>
              <a:t> 7 and </a:t>
            </a:r>
            <a:r>
              <a:rPr lang="en-US" sz="2000" dirty="0" err="1"/>
              <a:t>ch.</a:t>
            </a:r>
            <a:r>
              <a:rPr lang="en-US" sz="2000" dirty="0"/>
              <a:t> 13 of </a:t>
            </a:r>
            <a:r>
              <a:rPr lang="en-US" sz="2000" i="1" dirty="0"/>
              <a:t>Machine Vision</a:t>
            </a:r>
            <a:r>
              <a:rPr lang="en-US" sz="2000" dirty="0"/>
              <a:t> by Wesley E. Snyder &amp; </a:t>
            </a:r>
            <a:r>
              <a:rPr lang="en-US" sz="2000" dirty="0" err="1"/>
              <a:t>Hairong</a:t>
            </a:r>
            <a:r>
              <a:rPr lang="en-US" sz="2000" dirty="0"/>
              <a:t> Qi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Opening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40845"/>
            <a:ext cx="7772400" cy="1078555"/>
          </a:xfrm>
        </p:spPr>
        <p:txBody>
          <a:bodyPr/>
          <a:lstStyle/>
          <a:p>
            <a:r>
              <a:rPr lang="en-US" dirty="0"/>
              <a:t>Use a horizontal </a:t>
            </a:r>
            <a:r>
              <a:rPr lang="en-US" dirty="0" err="1"/>
              <a:t>s.e.</a:t>
            </a:r>
            <a:r>
              <a:rPr lang="en-US" dirty="0"/>
              <a:t> to remove 1-pixel thick vertical structures: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52A7-5EBD-DA48-96BC-690562121748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15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741001"/>
              </p:ext>
            </p:extLst>
          </p:nvPr>
        </p:nvGraphicFramePr>
        <p:xfrm>
          <a:off x="4267200" y="2438400"/>
          <a:ext cx="731520" cy="7315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-1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838465"/>
              </p:ext>
            </p:extLst>
          </p:nvPr>
        </p:nvGraphicFramePr>
        <p:xfrm>
          <a:off x="0" y="3596640"/>
          <a:ext cx="2194560" cy="2194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10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9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9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655437"/>
              </p:ext>
            </p:extLst>
          </p:nvPr>
        </p:nvGraphicFramePr>
        <p:xfrm>
          <a:off x="3444240" y="3596640"/>
          <a:ext cx="2194560" cy="2194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10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9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9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8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065108"/>
              </p:ext>
            </p:extLst>
          </p:nvPr>
        </p:nvGraphicFramePr>
        <p:xfrm>
          <a:off x="6873240" y="3596640"/>
          <a:ext cx="2194560" cy="2194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10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9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9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2316480" y="4130040"/>
            <a:ext cx="1097280" cy="9144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r>
              <a:rPr lang="en-US" dirty="0">
                <a:latin typeface="+mn-lt"/>
              </a:rPr>
              <a:t> Erosion</a:t>
            </a: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5730240" y="4130040"/>
            <a:ext cx="1097280" cy="9144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r>
              <a:rPr lang="en-US" dirty="0">
                <a:latin typeface="+mn-lt"/>
              </a:rPr>
              <a:t> Dilation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Gray-Scale Morphology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Morphology operates on sets</a:t>
            </a:r>
          </a:p>
          <a:p>
            <a:pPr>
              <a:lnSpc>
                <a:spcPct val="90000"/>
              </a:lnSpc>
            </a:pPr>
            <a:r>
              <a:rPr lang="en-US" sz="2800"/>
              <a:t>Binary images are just a set of marked pixels</a:t>
            </a:r>
          </a:p>
          <a:p>
            <a:pPr>
              <a:lnSpc>
                <a:spcPct val="90000"/>
              </a:lnSpc>
            </a:pPr>
            <a:r>
              <a:rPr lang="en-US" sz="2800"/>
              <a:t>Gray-scale images contain more information</a:t>
            </a:r>
          </a:p>
          <a:p>
            <a:pPr>
              <a:lnSpc>
                <a:spcPct val="90000"/>
              </a:lnSpc>
            </a:pPr>
            <a:r>
              <a:rPr lang="en-US" sz="2800"/>
              <a:t>How can we apply morphology to this extra intensity information?</a:t>
            </a:r>
          </a:p>
          <a:p>
            <a:pPr>
              <a:lnSpc>
                <a:spcPct val="90000"/>
              </a:lnSpc>
            </a:pPr>
            <a:r>
              <a:rPr lang="en-US" sz="2800"/>
              <a:t>We need to somehow represent intensity as elements of a set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8454-1929-6B47-8A6B-79200F0525FF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Gray-scale morphology operates on the umbra of an image.</a:t>
            </a:r>
          </a:p>
          <a:p>
            <a:r>
              <a:rPr lang="en-US"/>
              <a:t>Imagine a 2D image as a pixilated surface in 3D</a:t>
            </a:r>
          </a:p>
          <a:p>
            <a:r>
              <a:rPr lang="en-US"/>
              <a:t>We can also </a:t>
            </a:r>
            <a:r>
              <a:rPr lang="en-US" altLang="ja-JP"/>
              <a:t>“</a:t>
            </a:r>
            <a:r>
              <a:rPr lang="en-US"/>
              <a:t>pixilate</a:t>
            </a:r>
            <a:r>
              <a:rPr lang="en-US" altLang="ja-JP"/>
              <a:t>”</a:t>
            </a:r>
            <a:r>
              <a:rPr lang="en-US"/>
              <a:t> the height of that surface</a:t>
            </a:r>
          </a:p>
          <a:p>
            <a:r>
              <a:rPr lang="en-US"/>
              <a:t>The 2D image is now a 3D surface made of 3D cells</a:t>
            </a:r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B0176A-6FA4-3144-BD6A-7E946A0F61E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Umbra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40055" y="1752600"/>
            <a:ext cx="3063875" cy="1583507"/>
            <a:chOff x="5050910" y="1752600"/>
            <a:chExt cx="3063875" cy="1583507"/>
          </a:xfrm>
        </p:grpSpPr>
        <p:sp>
          <p:nvSpPr>
            <p:cNvPr id="575494" name="Rectangle 6"/>
            <p:cNvSpPr>
              <a:spLocks noChangeArrowheads="1"/>
            </p:cNvSpPr>
            <p:nvPr/>
          </p:nvSpPr>
          <p:spPr bwMode="auto">
            <a:xfrm>
              <a:off x="5050910" y="2939232"/>
              <a:ext cx="30638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The umbra of a 1D image</a:t>
              </a:r>
            </a:p>
          </p:txBody>
        </p:sp>
        <p:graphicFrame>
          <p:nvGraphicFramePr>
            <p:cNvPr id="13" name="Content Placeholder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68734715"/>
                </p:ext>
              </p:extLst>
            </p:nvPr>
          </p:nvGraphicFramePr>
          <p:xfrm>
            <a:off x="5388275" y="1752600"/>
            <a:ext cx="2194560" cy="1280160"/>
          </p:xfrm>
          <a:graphic>
            <a:graphicData uri="http://schemas.openxmlformats.org/drawingml/2006/table">
              <a:tbl>
                <a:tblPr>
                  <a:tableStyleId>{5940675A-B579-460E-94D1-54222C63F5DA}</a:tableStyleId>
                </a:tblPr>
                <a:tblGrid>
                  <a:gridCol w="18288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7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8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9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10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11"/>
                      </a:ext>
                    </a:extLst>
                  </a:gridCol>
                </a:tblGrid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5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4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3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2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1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0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0</a:t>
                        </a:r>
                      </a:p>
                    </a:txBody>
                    <a:tcPr marL="0" marR="0" marT="0" marB="0" anchor="ctr" anchorCtr="1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1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2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3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4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5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6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7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8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9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10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5181600" y="3537768"/>
            <a:ext cx="2781300" cy="1034232"/>
            <a:chOff x="5295900" y="4267200"/>
            <a:chExt cx="2781300" cy="1034232"/>
          </a:xfrm>
        </p:grpSpPr>
        <p:sp>
          <p:nvSpPr>
            <p:cNvPr id="575497" name="Rectangle 9"/>
            <p:cNvSpPr>
              <a:spLocks noChangeArrowheads="1"/>
            </p:cNvSpPr>
            <p:nvPr/>
          </p:nvSpPr>
          <p:spPr bwMode="auto">
            <a:xfrm>
              <a:off x="5295900" y="4904557"/>
              <a:ext cx="2781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The umbra of a 1D </a:t>
              </a:r>
              <a:r>
                <a:rPr lang="en-US" sz="2000" dirty="0" err="1"/>
                <a:t>s.e.</a:t>
              </a:r>
              <a:endParaRPr lang="en-US" sz="2000" dirty="0"/>
            </a:p>
          </p:txBody>
        </p:sp>
        <p:graphicFrame>
          <p:nvGraphicFramePr>
            <p:cNvPr id="14" name="Content Placeholder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33543085"/>
                </p:ext>
              </p:extLst>
            </p:nvPr>
          </p:nvGraphicFramePr>
          <p:xfrm>
            <a:off x="6047045" y="4267200"/>
            <a:ext cx="1097280" cy="731520"/>
          </p:xfrm>
          <a:graphic>
            <a:graphicData uri="http://schemas.openxmlformats.org/drawingml/2006/table">
              <a:tbl>
                <a:tblPr>
                  <a:tableStyleId>{5940675A-B579-460E-94D1-54222C63F5DA}</a:tableStyleId>
                </a:tblPr>
                <a:tblGrid>
                  <a:gridCol w="18288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2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1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0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-2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-1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0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1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2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5388490" y="4909160"/>
            <a:ext cx="2194560" cy="1644040"/>
            <a:chOff x="5334000" y="4800600"/>
            <a:chExt cx="2194560" cy="1644040"/>
          </a:xfrm>
        </p:grpSpPr>
        <p:sp>
          <p:nvSpPr>
            <p:cNvPr id="575501" name="Rectangle 13"/>
            <p:cNvSpPr>
              <a:spLocks noChangeArrowheads="1"/>
            </p:cNvSpPr>
            <p:nvPr/>
          </p:nvSpPr>
          <p:spPr bwMode="auto">
            <a:xfrm>
              <a:off x="5921890" y="5987440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Dilation</a:t>
              </a:r>
            </a:p>
          </p:txBody>
        </p:sp>
        <p:graphicFrame>
          <p:nvGraphicFramePr>
            <p:cNvPr id="15" name="Content Placeholder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62958129"/>
                </p:ext>
              </p:extLst>
            </p:nvPr>
          </p:nvGraphicFramePr>
          <p:xfrm>
            <a:off x="5334000" y="4800600"/>
            <a:ext cx="2194560" cy="1280160"/>
          </p:xfrm>
          <a:graphic>
            <a:graphicData uri="http://schemas.openxmlformats.org/drawingml/2006/table">
              <a:tbl>
                <a:tblPr>
                  <a:tableStyleId>{5940675A-B579-460E-94D1-54222C63F5DA}</a:tableStyleId>
                </a:tblPr>
                <a:tblGrid>
                  <a:gridCol w="18288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7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8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9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10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11"/>
                      </a:ext>
                    </a:extLst>
                  </a:gridCol>
                </a:tblGrid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5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4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3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2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1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0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80808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0</a:t>
                        </a:r>
                      </a:p>
                    </a:txBody>
                    <a:tcPr marL="0" marR="0" marT="0" marB="0" anchor="ctr" anchorCtr="1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1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2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3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4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5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6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7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8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9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10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531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Records at each pixel the distance from that pixel to the nearest boundary (or to some other feature).</a:t>
                </a:r>
              </a:p>
              <a:p>
                <a:r>
                  <a:rPr lang="en-US" dirty="0"/>
                  <a:t>Used by other algorithms</a:t>
                </a:r>
              </a:p>
              <a:p>
                <a:r>
                  <a:rPr lang="en-US" dirty="0"/>
                  <a:t>The DT is a solution of the Diff. Eq.:</a:t>
                </a:r>
              </a:p>
              <a:p>
                <a:pPr marL="320040" lvl="1" indent="0">
                  <a:buNone/>
                </a:pPr>
                <a:r>
                  <a:rPr lang="en-US" dirty="0"/>
                  <a:t>  ||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</m:oMath>
                </a14:m>
                <a:r>
                  <a:rPr lang="en-US" dirty="0"/>
                  <a:t>DT(x) || = 1,</a:t>
                </a:r>
              </a:p>
              <a:p>
                <a:pPr marL="320040" lvl="1" indent="0">
                  <a:buNone/>
                </a:pPr>
                <a:r>
                  <a:rPr lang="en-US" dirty="0"/>
                  <a:t>  DT(x) = 0 on boundary</a:t>
                </a:r>
              </a:p>
              <a:p>
                <a:r>
                  <a:rPr lang="en-US" dirty="0"/>
                  <a:t>Can compute using erosion</a:t>
                </a:r>
              </a:p>
              <a:p>
                <a:pPr lvl="1"/>
                <a:r>
                  <a:rPr lang="en-US" dirty="0"/>
                  <a:t>DT(x) = iteration when x disappears</a:t>
                </a:r>
              </a:p>
              <a:p>
                <a:pPr lvl="1"/>
                <a:r>
                  <a:rPr lang="en-US" dirty="0"/>
                  <a:t>Details in the book</a:t>
                </a:r>
              </a:p>
            </p:txBody>
          </p:sp>
        </mc:Choice>
        <mc:Fallback xmlns="">
          <p:sp>
            <p:nvSpPr>
              <p:cNvPr id="525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0">
                <a:blip r:embed="rId2"/>
                <a:stretch>
                  <a:fillRect l="-480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0611331"/>
              </p:ext>
            </p:extLst>
          </p:nvPr>
        </p:nvGraphicFramePr>
        <p:xfrm>
          <a:off x="4648200" y="1524000"/>
          <a:ext cx="3291840" cy="43891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 marL="0" marR="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 marL="0" marR="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0" marR="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9DD7-682C-7F4A-8B94-6055B053A5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Distance Transform (DT)</a:t>
            </a:r>
          </a:p>
        </p:txBody>
      </p:sp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4865945" y="6019800"/>
            <a:ext cx="2864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DT of a region’s </a:t>
            </a:r>
            <a:r>
              <a:rPr lang="en-US" sz="2000" i="1" dirty="0"/>
              <a:t>interior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Voronoi Diagram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724400" cy="4114800"/>
          </a:xfrm>
        </p:spPr>
        <p:txBody>
          <a:bodyPr/>
          <a:lstStyle/>
          <a:p>
            <a:r>
              <a:rPr lang="en-US" sz="2000" b="1" dirty="0"/>
              <a:t>Divides space</a:t>
            </a:r>
            <a:endParaRPr lang="en-US" sz="2000" dirty="0"/>
          </a:p>
          <a:p>
            <a:r>
              <a:rPr lang="en-US" sz="2000" dirty="0"/>
              <a:t>Related to DT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Q:  To which of a set of regions (or points) is this point the closest?</a:t>
            </a:r>
          </a:p>
          <a:p>
            <a:r>
              <a:rPr lang="en-US" sz="2000" dirty="0" err="1"/>
              <a:t>Voronoi</a:t>
            </a:r>
            <a:r>
              <a:rPr lang="en-US" sz="2000" dirty="0"/>
              <a:t> Diagram’s boundaries = points that are </a:t>
            </a:r>
            <a:r>
              <a:rPr lang="en-US" sz="2000" dirty="0" err="1"/>
              <a:t>equi</a:t>
            </a:r>
            <a:r>
              <a:rPr lang="en-US" sz="2000" dirty="0"/>
              <a:t>-distant from multiple regions</a:t>
            </a:r>
          </a:p>
          <a:p>
            <a:pPr>
              <a:spcBef>
                <a:spcPct val="50000"/>
              </a:spcBef>
            </a:pPr>
            <a:r>
              <a:rPr lang="en-US" sz="2000" dirty="0" err="1"/>
              <a:t>Voronoi</a:t>
            </a:r>
            <a:r>
              <a:rPr lang="en-US" sz="2000" dirty="0"/>
              <a:t> Domain of a region = the </a:t>
            </a:r>
            <a:r>
              <a:rPr lang="en-US" altLang="ja-JP" sz="2000" dirty="0"/>
              <a:t>“</a:t>
            </a:r>
            <a:r>
              <a:rPr lang="en-US" sz="2000" dirty="0"/>
              <a:t>cell” of the </a:t>
            </a:r>
            <a:r>
              <a:rPr lang="en-US" sz="2000" dirty="0" err="1"/>
              <a:t>Voronoi</a:t>
            </a:r>
            <a:r>
              <a:rPr lang="en-US" sz="2000" dirty="0"/>
              <a:t> Diagram that contains the region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Details in the text</a:t>
            </a:r>
          </a:p>
        </p:txBody>
      </p:sp>
      <p:pic>
        <p:nvPicPr>
          <p:cNvPr id="578575" name="Picture 15" descr="Voronoi Diagra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60" y="1981200"/>
            <a:ext cx="1993879" cy="1981200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5507567" y="4114800"/>
            <a:ext cx="2091266" cy="1981200"/>
          </a:xfrm>
        </p:spPr>
      </p:pic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3FB-5EF0-1F44-BDCD-C84D6EED0C6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85800" y="6265191"/>
            <a:ext cx="7772400" cy="592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400" dirty="0"/>
              <a:t>The </a:t>
            </a:r>
            <a:r>
              <a:rPr lang="en-US" sz="1400" dirty="0" err="1"/>
              <a:t>voronoi</a:t>
            </a:r>
            <a:r>
              <a:rPr lang="en-US" sz="1400" dirty="0"/>
              <a:t> diagram of a set of 10 points is public domain from:</a:t>
            </a:r>
          </a:p>
          <a:p>
            <a:pPr marL="45720" indent="0">
              <a:buNone/>
            </a:pPr>
            <a:r>
              <a:rPr lang="en-US" sz="1100" dirty="0"/>
              <a:t>http://</a:t>
            </a:r>
            <a:r>
              <a:rPr lang="en-US" sz="1100" dirty="0" err="1"/>
              <a:t>en.wikipedia.org</a:t>
            </a:r>
            <a:r>
              <a:rPr lang="en-US" sz="1100" dirty="0"/>
              <a:t>/wiki/File:2Ddim-L2norm-10site.png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Imaging Matching (</a:t>
            </a:r>
            <a:r>
              <a:rPr lang="en-US" sz="4000" dirty="0" err="1"/>
              <a:t>ch.</a:t>
            </a:r>
            <a:r>
              <a:rPr lang="en-US" sz="4000" dirty="0"/>
              <a:t> 13)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Matching iconic images</a:t>
            </a:r>
          </a:p>
          <a:p>
            <a:r>
              <a:rPr lang="en-US"/>
              <a:t>Matching graph-theoretic representations</a:t>
            </a:r>
          </a:p>
          <a:p>
            <a:endParaRPr lang="en-US"/>
          </a:p>
          <a:p>
            <a:r>
              <a:rPr lang="en-US"/>
              <a:t>Most important:</a:t>
            </a:r>
          </a:p>
          <a:p>
            <a:pPr lvl="1"/>
            <a:r>
              <a:rPr lang="en-US"/>
              <a:t>Eigenimages</a:t>
            </a:r>
          </a:p>
          <a:p>
            <a:pPr lvl="1"/>
            <a:r>
              <a:rPr lang="en-US"/>
              <a:t>Springs &amp; Templates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6A67-429F-7D4B-BFF5-FE95D3CF2F7F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Template Matching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Template ≈ a relatively small reference image for some feature we expect to see in our input image.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Typical usage:  Move the template around the input image, looking for where it “matches” the best (has the highest correlation).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Rotation &amp; scale can be problematic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Often require multiple passes if they can’t be ruled out a-priori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 “big” do we make each template?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 we represent small, simple features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Or medium-size, more complex structures?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B7AB-F732-5E48-9974-7258B84030AA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Eigenimages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Goal:  Identify an image by comparing it to a database of other images</a:t>
            </a:r>
          </a:p>
          <a:p>
            <a:r>
              <a:rPr lang="en-US"/>
              <a:t>Problem:  Pixel-by-pixel comparisons are two expensive to run across a large database</a:t>
            </a:r>
          </a:p>
          <a:p>
            <a:r>
              <a:rPr lang="en-US"/>
              <a:t>Solution:  Use PCA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ADCA-8330-6543-9137-6463568DAE49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3657600"/>
            <a:ext cx="7696200" cy="2438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Big Picture:  </a:t>
            </a:r>
            <a:r>
              <a:rPr lang="en-US" sz="1800" dirty="0"/>
              <a:t>Fitting a hyper-ellipsoid &amp; then (typically) reducing dimensionality by flattening the shortest axes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Same as fitting an (N+1)-dimensional multivariate Gaussian, and then taking the level set corresponding to one standard deviation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Mathematically, PCA reduces the dimensionality of data by mapping it to the first n eigenvectors (</a:t>
            </a:r>
            <a:r>
              <a:rPr lang="en-US" sz="1800" i="1" dirty="0"/>
              <a:t>principal components</a:t>
            </a:r>
            <a:r>
              <a:rPr lang="en-US" sz="1800" dirty="0"/>
              <a:t>) of the data’s covariance matrix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The first principal component is the eigenvector with the largest eigenvalue and corresponds to the longest axis of the ellipsoid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The variance along an eigenvector is exactly the eigenvector’s eigenvalue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This is VERY important and VERY useful.  Any questions?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EAAD-90F7-724B-B404-518BDD056B6F}" type="slidenum">
              <a:rPr lang="en-US"/>
              <a:pPr/>
              <a:t>18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 (K-L Expansion)</a:t>
            </a:r>
          </a:p>
        </p:txBody>
      </p:sp>
      <p:sp>
        <p:nvSpPr>
          <p:cNvPr id="2" name="Cloud 1"/>
          <p:cNvSpPr/>
          <p:nvPr/>
        </p:nvSpPr>
        <p:spPr>
          <a:xfrm rot="19980000">
            <a:off x="4871935" y="2589892"/>
            <a:ext cx="1828800" cy="609600"/>
          </a:xfrm>
          <a:prstGeom prst="cloud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9800000">
            <a:off x="4954247" y="2656651"/>
            <a:ext cx="16764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" idx="6"/>
          </p:cNvCxnSpPr>
          <p:nvPr/>
        </p:nvCxnSpPr>
        <p:spPr>
          <a:xfrm rot="19800000" flipH="1">
            <a:off x="5736298" y="2675701"/>
            <a:ext cx="8382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9800000">
            <a:off x="5700567" y="2542351"/>
            <a:ext cx="137160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315072" y="2058413"/>
            <a:ext cx="477375" cy="82683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91200" y="2885684"/>
            <a:ext cx="228600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791200" y="1514084"/>
            <a:ext cx="0" cy="137160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8760" name="TextBox 458759"/>
          <p:cNvSpPr txBox="1"/>
          <p:nvPr/>
        </p:nvSpPr>
        <p:spPr>
          <a:xfrm>
            <a:off x="7805416" y="2821152"/>
            <a:ext cx="347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x’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13667" y="1437884"/>
            <a:ext cx="35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y’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81800" y="2199884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b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81600" y="2123684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b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458764" name="Object 4587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384609"/>
              </p:ext>
            </p:extLst>
          </p:nvPr>
        </p:nvGraphicFramePr>
        <p:xfrm>
          <a:off x="6248400" y="1742684"/>
          <a:ext cx="438151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4" imgW="292100" imgH="254000" progId="Equation.3">
                  <p:embed/>
                </p:oleObj>
              </mc:Choice>
              <mc:Fallback>
                <p:oleObj name="Equation" r:id="rId4" imgW="292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48400" y="1742684"/>
                        <a:ext cx="438151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8771" name="Freeform 458770"/>
          <p:cNvSpPr/>
          <p:nvPr/>
        </p:nvSpPr>
        <p:spPr>
          <a:xfrm>
            <a:off x="5987441" y="1810115"/>
            <a:ext cx="372084" cy="843794"/>
          </a:xfrm>
          <a:custGeom>
            <a:avLst/>
            <a:gdLst>
              <a:gd name="connsiteX0" fmla="*/ 372084 w 372084"/>
              <a:gd name="connsiteY0" fmla="*/ 91319 h 843794"/>
              <a:gd name="connsiteX1" fmla="*/ 200634 w 372084"/>
              <a:gd name="connsiteY1" fmla="*/ 21469 h 843794"/>
              <a:gd name="connsiteX2" fmla="*/ 609 w 372084"/>
              <a:gd name="connsiteY2" fmla="*/ 424694 h 843794"/>
              <a:gd name="connsiteX3" fmla="*/ 133959 w 372084"/>
              <a:gd name="connsiteY3" fmla="*/ 843794 h 84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84" h="843794">
                <a:moveTo>
                  <a:pt x="372084" y="91319"/>
                </a:moveTo>
                <a:cubicBezTo>
                  <a:pt x="317315" y="28612"/>
                  <a:pt x="262546" y="-34094"/>
                  <a:pt x="200634" y="21469"/>
                </a:cubicBezTo>
                <a:cubicBezTo>
                  <a:pt x="138721" y="77031"/>
                  <a:pt x="11721" y="287640"/>
                  <a:pt x="609" y="424694"/>
                </a:cubicBezTo>
                <a:cubicBezTo>
                  <a:pt x="-10503" y="561748"/>
                  <a:pt x="133959" y="843794"/>
                  <a:pt x="133959" y="843794"/>
                </a:cubicBezTo>
              </a:path>
            </a:pathLst>
          </a:custGeom>
          <a:ln>
            <a:solidFill>
              <a:srgbClr val="71685A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loud 61"/>
          <p:cNvSpPr/>
          <p:nvPr/>
        </p:nvSpPr>
        <p:spPr>
          <a:xfrm rot="19980000">
            <a:off x="1410313" y="2122776"/>
            <a:ext cx="1828800" cy="609600"/>
          </a:xfrm>
          <a:prstGeom prst="cloud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268133" y="3114284"/>
            <a:ext cx="228600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1268133" y="1742684"/>
            <a:ext cx="0" cy="137160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282349" y="304975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90600" y="1666484"/>
            <a:ext cx="2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y</a:t>
            </a:r>
          </a:p>
        </p:txBody>
      </p:sp>
      <p:sp>
        <p:nvSpPr>
          <p:cNvPr id="458773" name="Right Arrow 458772"/>
          <p:cNvSpPr/>
          <p:nvPr/>
        </p:nvSpPr>
        <p:spPr>
          <a:xfrm>
            <a:off x="3962400" y="2199884"/>
            <a:ext cx="685800" cy="304800"/>
          </a:xfrm>
          <a:prstGeom prst="rightArrow">
            <a:avLst/>
          </a:prstGeom>
          <a:solidFill>
            <a:srgbClr val="71685A"/>
          </a:solidFill>
          <a:ln>
            <a:solidFill>
              <a:srgbClr val="7168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3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Eigenimages:  Procedure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Run PCA on the training images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See the text for efficiency details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Store in the database: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set of dominant Eigenvectors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= the principle components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= the </a:t>
            </a:r>
            <a:r>
              <a:rPr lang="en-US" sz="2000" dirty="0" err="1"/>
              <a:t>Eigenimages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For each image, store its coefficients when projected onto the </a:t>
            </a:r>
            <a:r>
              <a:rPr lang="en-US" sz="2400" dirty="0" err="1"/>
              <a:t>Eigenimages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Match a new image: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Project it onto the basis of the </a:t>
            </a:r>
            <a:r>
              <a:rPr lang="en-US" sz="2400" dirty="0" err="1"/>
              <a:t>Eigenimages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Compare the resulting coefficients to those stored in the database.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FD4F-C728-5F42-9213-63650FD57BD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Morphology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The study of shape…</a:t>
            </a:r>
          </a:p>
          <a:p>
            <a:r>
              <a:rPr lang="en-US" sz="2800"/>
              <a:t>Using Set Theory</a:t>
            </a:r>
          </a:p>
          <a:p>
            <a:endParaRPr lang="en-US" sz="2800"/>
          </a:p>
          <a:p>
            <a:r>
              <a:rPr lang="en-US" sz="2800"/>
              <a:t>Most easily understood for binary images.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6849-B21D-FC43-A8E4-C259DB800950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77804" y="1524000"/>
            <a:ext cx="1825992" cy="2209800"/>
          </a:xfrm>
        </p:spPr>
      </p:pic>
      <p:pic>
        <p:nvPicPr>
          <p:cNvPr id="1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627263" y="1524000"/>
            <a:ext cx="1851874" cy="2209800"/>
          </a:xfrm>
        </p:spPr>
      </p:pic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6941-7522-E04A-8856-F4E0D46B3907}" type="slidenum">
              <a:rPr lang="en-US"/>
              <a:pPr/>
              <a:t>20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1"/>
            <a:ext cx="7772399" cy="990600"/>
          </a:xfrm>
        </p:spPr>
        <p:txBody>
          <a:bodyPr/>
          <a:lstStyle/>
          <a:p>
            <a:r>
              <a:rPr lang="en-US" dirty="0" err="1"/>
              <a:t>Eigenimages</a:t>
            </a:r>
            <a:r>
              <a:rPr lang="en-US" dirty="0"/>
              <a:t> Example</a:t>
            </a:r>
          </a:p>
        </p:txBody>
      </p:sp>
      <p:pic>
        <p:nvPicPr>
          <p:cNvPr id="1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006600" y="4279900"/>
            <a:ext cx="1168400" cy="14224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5"/>
          <a:srcRect l="-2474" r="-2474"/>
          <a:stretch>
            <a:fillRect/>
          </a:stretch>
        </p:blipFill>
        <p:spPr>
          <a:xfrm>
            <a:off x="3962400" y="3886200"/>
            <a:ext cx="1905000" cy="2209800"/>
          </a:xfrm>
        </p:spPr>
      </p:pic>
      <p:sp>
        <p:nvSpPr>
          <p:cNvPr id="587783" name="Rectangle 7"/>
          <p:cNvSpPr>
            <a:spLocks noChangeArrowheads="1"/>
          </p:cNvSpPr>
          <p:nvPr/>
        </p:nvSpPr>
        <p:spPr bwMode="auto">
          <a:xfrm>
            <a:off x="5536579" y="1143000"/>
            <a:ext cx="31502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/>
              <a:t>Eigenimages</a:t>
            </a:r>
            <a:r>
              <a:rPr lang="en-US" sz="2000" dirty="0"/>
              <a:t> / </a:t>
            </a:r>
            <a:r>
              <a:rPr lang="en-US" sz="2000" dirty="0" err="1"/>
              <a:t>Eigenfaces</a:t>
            </a:r>
            <a:endParaRPr lang="en-US" sz="2000" dirty="0"/>
          </a:p>
        </p:txBody>
      </p:sp>
      <p:sp>
        <p:nvSpPr>
          <p:cNvPr id="587784" name="Rectangle 8"/>
          <p:cNvSpPr>
            <a:spLocks noChangeArrowheads="1"/>
          </p:cNvSpPr>
          <p:nvPr/>
        </p:nvSpPr>
        <p:spPr bwMode="auto">
          <a:xfrm>
            <a:off x="1524000" y="1143000"/>
            <a:ext cx="200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Training Images</a:t>
            </a:r>
          </a:p>
        </p:txBody>
      </p:sp>
      <p:sp>
        <p:nvSpPr>
          <p:cNvPr id="587786" name="AutoShape 10"/>
          <p:cNvSpPr>
            <a:spLocks noChangeArrowheads="1"/>
          </p:cNvSpPr>
          <p:nvPr/>
        </p:nvSpPr>
        <p:spPr bwMode="auto">
          <a:xfrm>
            <a:off x="4210321" y="2225098"/>
            <a:ext cx="914400" cy="6858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PCA</a:t>
            </a:r>
          </a:p>
        </p:txBody>
      </p:sp>
      <p:sp>
        <p:nvSpPr>
          <p:cNvPr id="587788" name="Rectangle 12"/>
          <p:cNvSpPr>
            <a:spLocks noChangeArrowheads="1"/>
          </p:cNvSpPr>
          <p:nvPr/>
        </p:nvSpPr>
        <p:spPr bwMode="auto">
          <a:xfrm>
            <a:off x="685800" y="4648200"/>
            <a:ext cx="109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New</a:t>
            </a:r>
          </a:p>
          <a:p>
            <a:pPr algn="ctr"/>
            <a:r>
              <a:rPr lang="en-US" sz="2000" dirty="0"/>
              <a:t>Images:</a:t>
            </a:r>
          </a:p>
        </p:txBody>
      </p:sp>
      <p:sp>
        <p:nvSpPr>
          <p:cNvPr id="587789" name="AutoShape 13"/>
          <p:cNvSpPr>
            <a:spLocks noChangeArrowheads="1"/>
          </p:cNvSpPr>
          <p:nvPr/>
        </p:nvSpPr>
        <p:spPr bwMode="auto">
          <a:xfrm rot="-1398965">
            <a:off x="3681753" y="3369724"/>
            <a:ext cx="2491397" cy="8382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Project Onto</a:t>
            </a: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685800" y="6265191"/>
            <a:ext cx="7772400" cy="592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400" dirty="0"/>
              <a:t>The face database and the derived </a:t>
            </a:r>
            <a:r>
              <a:rPr lang="en-US" sz="1400" dirty="0" err="1"/>
              <a:t>Eigenface</a:t>
            </a:r>
            <a:r>
              <a:rPr lang="en-US" sz="1400" dirty="0"/>
              <a:t> examples are all from AT&amp;T Laboratories Cambridge:</a:t>
            </a:r>
          </a:p>
          <a:p>
            <a:pPr marL="45720" indent="0">
              <a:buNone/>
            </a:pPr>
            <a:r>
              <a:rPr lang="en-US" sz="1100" dirty="0"/>
              <a:t>http://</a:t>
            </a:r>
            <a:r>
              <a:rPr lang="en-US" sz="1100" dirty="0" err="1"/>
              <a:t>www.cl.cam.ac.uk</a:t>
            </a:r>
            <a:r>
              <a:rPr lang="en-US" sz="1100" dirty="0"/>
              <a:t>/research/</a:t>
            </a:r>
            <a:r>
              <a:rPr lang="en-US" sz="1100" dirty="0" err="1"/>
              <a:t>dtg</a:t>
            </a:r>
            <a:r>
              <a:rPr lang="en-US" sz="1100" dirty="0"/>
              <a:t>/</a:t>
            </a:r>
            <a:r>
              <a:rPr lang="en-US" sz="1100" dirty="0" err="1"/>
              <a:t>attarchive</a:t>
            </a:r>
            <a:r>
              <a:rPr lang="en-US" sz="1100" dirty="0"/>
              <a:t>/</a:t>
            </a:r>
            <a:r>
              <a:rPr lang="en-US" sz="1100" dirty="0" err="1"/>
              <a:t>facedatabase.html</a:t>
            </a:r>
            <a:r>
              <a:rPr lang="en-US" sz="1100" dirty="0"/>
              <a:t>   &amp;   http://</a:t>
            </a:r>
            <a:r>
              <a:rPr lang="en-US" sz="1100" dirty="0" err="1"/>
              <a:t>en.wikipedia.org</a:t>
            </a:r>
            <a:r>
              <a:rPr lang="en-US" sz="1100" dirty="0"/>
              <a:t>/wiki/</a:t>
            </a:r>
            <a:r>
              <a:rPr lang="en-US" sz="1100" dirty="0" err="1"/>
              <a:t>File:Eigenfaces.png</a:t>
            </a:r>
            <a:endParaRPr lang="en-US" sz="1100" dirty="0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6172200" y="4267200"/>
            <a:ext cx="2286000" cy="15696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Which training image(s) does each face most resemble?</a:t>
            </a:r>
          </a:p>
        </p:txBody>
      </p:sp>
    </p:spTree>
    <p:extLst>
      <p:ext uri="{BB962C8B-B14F-4D97-AF65-F5344CB8AC3E}">
        <p14:creationId xmlns:p14="http://schemas.microsoft.com/office/powerpoint/2010/main" val="1726223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Matching Simple Features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Classification based on features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Ex:  mean intensity, area, aspect ratio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Idea: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Combine a set of shape features into a single feature vector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Build a statistical model of this feature vector between and across object classes in a sequence of training shapes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Classification of a new shape = the object class from which the new shape’s feature vector most likely came.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5AAF-958D-F54C-948D-D7D09D97A589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922" name="Group 592921"/>
          <p:cNvGrpSpPr/>
          <p:nvPr/>
        </p:nvGrpSpPr>
        <p:grpSpPr>
          <a:xfrm>
            <a:off x="6096000" y="3581400"/>
            <a:ext cx="2590800" cy="3222486"/>
            <a:chOff x="6096000" y="3581400"/>
            <a:chExt cx="2590800" cy="3222486"/>
          </a:xfrm>
        </p:grpSpPr>
        <p:sp>
          <p:nvSpPr>
            <p:cNvPr id="592921" name="Oval 592920"/>
            <p:cNvSpPr/>
            <p:nvPr/>
          </p:nvSpPr>
          <p:spPr>
            <a:xfrm>
              <a:off x="6096000" y="3581400"/>
              <a:ext cx="2590800" cy="2590800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248400" y="6096000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One of two maximal cliques</a:t>
              </a:r>
            </a:p>
          </p:txBody>
        </p:sp>
      </p:grp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Graph Matching:</a:t>
            </a:r>
            <a:br>
              <a:rPr lang="en-US"/>
            </a:br>
            <a:r>
              <a:rPr lang="en-US"/>
              <a:t>Association Graphs</a:t>
            </a:r>
          </a:p>
        </p:txBody>
      </p:sp>
      <p:sp>
        <p:nvSpPr>
          <p:cNvPr id="592902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1524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Match nodes of model to segmented patches in image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Maximal cliques represent the most likely correspondences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Clique = a totally connected </a:t>
            </a:r>
            <a:r>
              <a:rPr lang="en-US" sz="1800" dirty="0" err="1"/>
              <a:t>subgraph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Problems:  Over/under segmentation, how to develop appropriate rules, often &gt; 1 maximal clique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FFEE-A02C-0648-8BBC-7C332E20134D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592923" name="Group 592922"/>
          <p:cNvGrpSpPr/>
          <p:nvPr/>
        </p:nvGrpSpPr>
        <p:grpSpPr>
          <a:xfrm>
            <a:off x="2819400" y="3962400"/>
            <a:ext cx="1371600" cy="2366665"/>
            <a:chOff x="2743200" y="3962400"/>
            <a:chExt cx="1371600" cy="2366665"/>
          </a:xfrm>
        </p:grpSpPr>
        <p:grpSp>
          <p:nvGrpSpPr>
            <p:cNvPr id="12" name="Group 11"/>
            <p:cNvGrpSpPr/>
            <p:nvPr/>
          </p:nvGrpSpPr>
          <p:grpSpPr>
            <a:xfrm>
              <a:off x="2743200" y="3962400"/>
              <a:ext cx="1371600" cy="1905000"/>
              <a:chOff x="7301541" y="1676400"/>
              <a:chExt cx="1842459" cy="1905000"/>
            </a:xfrm>
            <a:solidFill>
              <a:schemeClr val="accent2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7848600" y="2209800"/>
                <a:ext cx="762000" cy="91440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twoPt" dir="br">
                  <a:rot lat="0" lon="0" rev="8700000"/>
                </a:lightRig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:r>
                  <a:rPr lang="en-US" b="1" dirty="0"/>
                  <a:t>2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301541" y="3124200"/>
                <a:ext cx="1828800" cy="457200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twoPt" dir="br">
                  <a:rot lat="0" lon="0" rev="8700000"/>
                </a:lightRig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:r>
                  <a:rPr lang="en-US" b="1" dirty="0"/>
                  <a:t>3</a:t>
                </a:r>
              </a:p>
            </p:txBody>
          </p:sp>
          <p:sp>
            <p:nvSpPr>
              <p:cNvPr id="15" name="Chord 14"/>
              <p:cNvSpPr/>
              <p:nvPr/>
            </p:nvSpPr>
            <p:spPr>
              <a:xfrm>
                <a:off x="7315200" y="1676400"/>
                <a:ext cx="1828800" cy="1066800"/>
              </a:xfrm>
              <a:prstGeom prst="chord">
                <a:avLst>
                  <a:gd name="adj1" fmla="val 10824662"/>
                  <a:gd name="adj2" fmla="val 21586339"/>
                </a:avLst>
              </a:prstGeom>
              <a:grpFill/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twoPt" dir="br">
                  <a:rot lat="0" lon="0" rev="8700000"/>
                </a:lightRig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895599" y="58674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Model</a:t>
              </a:r>
            </a:p>
          </p:txBody>
        </p:sp>
      </p:grpSp>
      <p:grpSp>
        <p:nvGrpSpPr>
          <p:cNvPr id="592924" name="Group 592923"/>
          <p:cNvGrpSpPr/>
          <p:nvPr/>
        </p:nvGrpSpPr>
        <p:grpSpPr>
          <a:xfrm>
            <a:off x="914401" y="3962400"/>
            <a:ext cx="1371600" cy="2366665"/>
            <a:chOff x="914401" y="3962400"/>
            <a:chExt cx="1371600" cy="2366665"/>
          </a:xfrm>
        </p:grpSpPr>
        <p:grpSp>
          <p:nvGrpSpPr>
            <p:cNvPr id="3" name="Group 2"/>
            <p:cNvGrpSpPr/>
            <p:nvPr/>
          </p:nvGrpSpPr>
          <p:grpSpPr>
            <a:xfrm>
              <a:off x="914401" y="3962400"/>
              <a:ext cx="1371600" cy="1905000"/>
              <a:chOff x="7301541" y="1676400"/>
              <a:chExt cx="1842459" cy="1905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7848600" y="2209800"/>
                <a:ext cx="762000" cy="91440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twoPt" dir="br">
                  <a:rot lat="0" lon="0" rev="8700000"/>
                </a:lightRig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:r>
                  <a:rPr lang="en-US" b="1" dirty="0"/>
                  <a:t>B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301541" y="3124200"/>
                <a:ext cx="1828800" cy="45720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twoPt" dir="br">
                  <a:rot lat="0" lon="0" rev="8700000"/>
                </a:lightRig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:r>
                  <a:rPr lang="en-US" b="1" dirty="0"/>
                  <a:t>C</a:t>
                </a:r>
              </a:p>
            </p:txBody>
          </p:sp>
          <p:sp>
            <p:nvSpPr>
              <p:cNvPr id="7" name="Chord 6"/>
              <p:cNvSpPr/>
              <p:nvPr/>
            </p:nvSpPr>
            <p:spPr>
              <a:xfrm>
                <a:off x="7315200" y="1676400"/>
                <a:ext cx="1828800" cy="1066800"/>
              </a:xfrm>
              <a:prstGeom prst="chord">
                <a:avLst>
                  <a:gd name="adj1" fmla="val 10824662"/>
                  <a:gd name="adj2" fmla="val 21586339"/>
                </a:avLst>
              </a:prstGeom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twoPt" dir="br">
                  <a:rot lat="0" lon="0" rev="8700000"/>
                </a:lightRig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066800" y="58674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Image</a:t>
              </a:r>
            </a:p>
          </p:txBody>
        </p:sp>
      </p:grpSp>
      <p:grpSp>
        <p:nvGrpSpPr>
          <p:cNvPr id="592920" name="Group 592919"/>
          <p:cNvGrpSpPr/>
          <p:nvPr/>
        </p:nvGrpSpPr>
        <p:grpSpPr>
          <a:xfrm>
            <a:off x="5105400" y="3810000"/>
            <a:ext cx="3048000" cy="2133600"/>
            <a:chOff x="4953000" y="3657600"/>
            <a:chExt cx="3048000" cy="2133600"/>
          </a:xfrm>
        </p:grpSpPr>
        <p:sp>
          <p:nvSpPr>
            <p:cNvPr id="21" name="Oval 20"/>
            <p:cNvSpPr/>
            <p:nvPr/>
          </p:nvSpPr>
          <p:spPr>
            <a:xfrm>
              <a:off x="6172200" y="4419600"/>
              <a:ext cx="609600" cy="609600"/>
            </a:xfrm>
            <a:prstGeom prst="ellipse">
              <a:avLst/>
            </a:prstGeom>
            <a:effectLst>
              <a:outerShdw blurRad="47625" dist="38100" dir="5400000" algn="tl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1A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7391400" y="3657600"/>
              <a:ext cx="609600" cy="609600"/>
            </a:xfrm>
            <a:prstGeom prst="ellipse">
              <a:avLst/>
            </a:prstGeom>
            <a:effectLst>
              <a:outerShdw blurRad="47625" dist="38100" dir="5400000" algn="tl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2B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391400" y="5181600"/>
              <a:ext cx="609600" cy="609600"/>
            </a:xfrm>
            <a:prstGeom prst="ellipse">
              <a:avLst/>
            </a:prstGeom>
            <a:effectLst>
              <a:outerShdw blurRad="47625" dist="38100" dir="5400000" algn="tl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3C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4953000" y="3657600"/>
              <a:ext cx="609600" cy="609600"/>
            </a:xfrm>
            <a:prstGeom prst="ellipse">
              <a:avLst/>
            </a:prstGeom>
            <a:effectLst>
              <a:outerShdw blurRad="47625" dist="38100" dir="5400000" algn="tl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3B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953000" y="5181600"/>
              <a:ext cx="609600" cy="609600"/>
            </a:xfrm>
            <a:prstGeom prst="ellipse">
              <a:avLst/>
            </a:prstGeom>
            <a:effectLst>
              <a:outerShdw blurRad="47625" dist="38100" dir="5400000" algn="tl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2C</a:t>
              </a:r>
            </a:p>
          </p:txBody>
        </p:sp>
        <p:cxnSp>
          <p:nvCxnSpPr>
            <p:cNvPr id="11" name="Straight Connector 10"/>
            <p:cNvCxnSpPr>
              <a:stCxn id="21" idx="7"/>
              <a:endCxn id="22" idx="2"/>
            </p:cNvCxnSpPr>
            <p:nvPr/>
          </p:nvCxnSpPr>
          <p:spPr>
            <a:xfrm flipV="1">
              <a:off x="6692526" y="3962400"/>
              <a:ext cx="698874" cy="54647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1" idx="1"/>
              <a:endCxn id="24" idx="6"/>
            </p:cNvCxnSpPr>
            <p:nvPr/>
          </p:nvCxnSpPr>
          <p:spPr>
            <a:xfrm flipH="1" flipV="1">
              <a:off x="5562600" y="3962400"/>
              <a:ext cx="698874" cy="54647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2" idx="4"/>
              <a:endCxn id="23" idx="0"/>
            </p:cNvCxnSpPr>
            <p:nvPr/>
          </p:nvCxnSpPr>
          <p:spPr>
            <a:xfrm>
              <a:off x="7696200" y="4267200"/>
              <a:ext cx="0" cy="914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4" idx="4"/>
              <a:endCxn id="25" idx="0"/>
            </p:cNvCxnSpPr>
            <p:nvPr/>
          </p:nvCxnSpPr>
          <p:spPr>
            <a:xfrm>
              <a:off x="5257800" y="4267200"/>
              <a:ext cx="0" cy="914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1" idx="5"/>
              <a:endCxn id="23" idx="2"/>
            </p:cNvCxnSpPr>
            <p:nvPr/>
          </p:nvCxnSpPr>
          <p:spPr>
            <a:xfrm>
              <a:off x="6692526" y="4939926"/>
              <a:ext cx="698874" cy="54647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1" idx="3"/>
              <a:endCxn id="25" idx="6"/>
            </p:cNvCxnSpPr>
            <p:nvPr/>
          </p:nvCxnSpPr>
          <p:spPr>
            <a:xfrm flipH="1">
              <a:off x="5562600" y="4939926"/>
              <a:ext cx="698874" cy="54647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Idea:  When matching simple templates, we usually expect a certain arrangement between them.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So, arrange templates using a graph structure.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springs are allowed to deform, but only “so” much.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A6D0-6F9F-2842-9BF3-D64A6B60F7A2}" type="slidenum">
              <a:rPr lang="en-US"/>
              <a:pPr/>
              <a:t>23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Matching:</a:t>
            </a:r>
            <a:br>
              <a:rPr lang="en-US"/>
            </a:br>
            <a:r>
              <a:rPr lang="en-US"/>
              <a:t>Springs &amp; Templates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410200" y="1905000"/>
            <a:ext cx="2895600" cy="2514600"/>
            <a:chOff x="5410200" y="1905000"/>
            <a:chExt cx="2895600" cy="2514600"/>
          </a:xfrm>
        </p:grpSpPr>
        <p:grpSp>
          <p:nvGrpSpPr>
            <p:cNvPr id="68" name="Group 67"/>
            <p:cNvGrpSpPr/>
            <p:nvPr/>
          </p:nvGrpSpPr>
          <p:grpSpPr>
            <a:xfrm rot="2700000" flipH="1">
              <a:off x="5691984" y="3703919"/>
              <a:ext cx="1058485" cy="157815"/>
              <a:chOff x="5486400" y="5166643"/>
              <a:chExt cx="914400" cy="318311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5486400" y="5334000"/>
                <a:ext cx="2286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172200" y="5334000"/>
                <a:ext cx="2286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reeform 70"/>
              <p:cNvSpPr/>
              <p:nvPr/>
            </p:nvSpPr>
            <p:spPr>
              <a:xfrm>
                <a:off x="5720597" y="5166643"/>
                <a:ext cx="455911" cy="318311"/>
              </a:xfrm>
              <a:custGeom>
                <a:avLst/>
                <a:gdLst>
                  <a:gd name="connsiteX0" fmla="*/ 0 w 455911"/>
                  <a:gd name="connsiteY0" fmla="*/ 152581 h 318311"/>
                  <a:gd name="connsiteX1" fmla="*/ 75985 w 455911"/>
                  <a:gd name="connsiteY1" fmla="*/ 11459 h 318311"/>
                  <a:gd name="connsiteX2" fmla="*/ 151970 w 455911"/>
                  <a:gd name="connsiteY2" fmla="*/ 239426 h 318311"/>
                  <a:gd name="connsiteX3" fmla="*/ 75985 w 455911"/>
                  <a:gd name="connsiteY3" fmla="*/ 304559 h 318311"/>
                  <a:gd name="connsiteX4" fmla="*/ 162825 w 455911"/>
                  <a:gd name="connsiteY4" fmla="*/ 604 h 318311"/>
                  <a:gd name="connsiteX5" fmla="*/ 238811 w 455911"/>
                  <a:gd name="connsiteY5" fmla="*/ 239426 h 318311"/>
                  <a:gd name="connsiteX6" fmla="*/ 184536 w 455911"/>
                  <a:gd name="connsiteY6" fmla="*/ 304559 h 318311"/>
                  <a:gd name="connsiteX7" fmla="*/ 249666 w 455911"/>
                  <a:gd name="connsiteY7" fmla="*/ 604 h 318311"/>
                  <a:gd name="connsiteX8" fmla="*/ 325651 w 455911"/>
                  <a:gd name="connsiteY8" fmla="*/ 228570 h 318311"/>
                  <a:gd name="connsiteX9" fmla="*/ 271376 w 455911"/>
                  <a:gd name="connsiteY9" fmla="*/ 304559 h 318311"/>
                  <a:gd name="connsiteX10" fmla="*/ 325651 w 455911"/>
                  <a:gd name="connsiteY10" fmla="*/ 11459 h 318311"/>
                  <a:gd name="connsiteX11" fmla="*/ 401636 w 455911"/>
                  <a:gd name="connsiteY11" fmla="*/ 239426 h 318311"/>
                  <a:gd name="connsiteX12" fmla="*/ 347361 w 455911"/>
                  <a:gd name="connsiteY12" fmla="*/ 293704 h 318311"/>
                  <a:gd name="connsiteX13" fmla="*/ 401636 w 455911"/>
                  <a:gd name="connsiteY13" fmla="*/ 11459 h 318311"/>
                  <a:gd name="connsiteX14" fmla="*/ 455911 w 455911"/>
                  <a:gd name="connsiteY14" fmla="*/ 163437 h 31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5911" h="318311">
                    <a:moveTo>
                      <a:pt x="0" y="152581"/>
                    </a:moveTo>
                    <a:cubicBezTo>
                      <a:pt x="25328" y="74783"/>
                      <a:pt x="50657" y="-3015"/>
                      <a:pt x="75985" y="11459"/>
                    </a:cubicBezTo>
                    <a:cubicBezTo>
                      <a:pt x="101313" y="25933"/>
                      <a:pt x="151970" y="190576"/>
                      <a:pt x="151970" y="239426"/>
                    </a:cubicBezTo>
                    <a:cubicBezTo>
                      <a:pt x="151970" y="288276"/>
                      <a:pt x="74176" y="344363"/>
                      <a:pt x="75985" y="304559"/>
                    </a:cubicBezTo>
                    <a:cubicBezTo>
                      <a:pt x="77794" y="264755"/>
                      <a:pt x="135687" y="11459"/>
                      <a:pt x="162825" y="604"/>
                    </a:cubicBezTo>
                    <a:cubicBezTo>
                      <a:pt x="189963" y="-10251"/>
                      <a:pt x="235193" y="188767"/>
                      <a:pt x="238811" y="239426"/>
                    </a:cubicBezTo>
                    <a:cubicBezTo>
                      <a:pt x="242429" y="290085"/>
                      <a:pt x="182727" y="344363"/>
                      <a:pt x="184536" y="304559"/>
                    </a:cubicBezTo>
                    <a:cubicBezTo>
                      <a:pt x="186345" y="264755"/>
                      <a:pt x="226147" y="13269"/>
                      <a:pt x="249666" y="604"/>
                    </a:cubicBezTo>
                    <a:cubicBezTo>
                      <a:pt x="273185" y="-12061"/>
                      <a:pt x="322033" y="177911"/>
                      <a:pt x="325651" y="228570"/>
                    </a:cubicBezTo>
                    <a:cubicBezTo>
                      <a:pt x="329269" y="279229"/>
                      <a:pt x="271376" y="340744"/>
                      <a:pt x="271376" y="304559"/>
                    </a:cubicBezTo>
                    <a:cubicBezTo>
                      <a:pt x="271376" y="268374"/>
                      <a:pt x="303941" y="22314"/>
                      <a:pt x="325651" y="11459"/>
                    </a:cubicBezTo>
                    <a:cubicBezTo>
                      <a:pt x="347361" y="604"/>
                      <a:pt x="398018" y="192385"/>
                      <a:pt x="401636" y="239426"/>
                    </a:cubicBezTo>
                    <a:cubicBezTo>
                      <a:pt x="405254" y="286467"/>
                      <a:pt x="347361" y="331698"/>
                      <a:pt x="347361" y="293704"/>
                    </a:cubicBezTo>
                    <a:cubicBezTo>
                      <a:pt x="347361" y="255710"/>
                      <a:pt x="383544" y="33170"/>
                      <a:pt x="401636" y="11459"/>
                    </a:cubicBezTo>
                    <a:cubicBezTo>
                      <a:pt x="419728" y="-10252"/>
                      <a:pt x="455911" y="163437"/>
                      <a:pt x="455911" y="163437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 rot="18900000">
              <a:off x="6987384" y="3703919"/>
              <a:ext cx="1058485" cy="157815"/>
              <a:chOff x="5486400" y="5166643"/>
              <a:chExt cx="914400" cy="318311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5486400" y="5334000"/>
                <a:ext cx="2286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6172200" y="5334000"/>
                <a:ext cx="2286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66"/>
              <p:cNvSpPr/>
              <p:nvPr/>
            </p:nvSpPr>
            <p:spPr>
              <a:xfrm>
                <a:off x="5720597" y="5166643"/>
                <a:ext cx="455911" cy="318311"/>
              </a:xfrm>
              <a:custGeom>
                <a:avLst/>
                <a:gdLst>
                  <a:gd name="connsiteX0" fmla="*/ 0 w 455911"/>
                  <a:gd name="connsiteY0" fmla="*/ 152581 h 318311"/>
                  <a:gd name="connsiteX1" fmla="*/ 75985 w 455911"/>
                  <a:gd name="connsiteY1" fmla="*/ 11459 h 318311"/>
                  <a:gd name="connsiteX2" fmla="*/ 151970 w 455911"/>
                  <a:gd name="connsiteY2" fmla="*/ 239426 h 318311"/>
                  <a:gd name="connsiteX3" fmla="*/ 75985 w 455911"/>
                  <a:gd name="connsiteY3" fmla="*/ 304559 h 318311"/>
                  <a:gd name="connsiteX4" fmla="*/ 162825 w 455911"/>
                  <a:gd name="connsiteY4" fmla="*/ 604 h 318311"/>
                  <a:gd name="connsiteX5" fmla="*/ 238811 w 455911"/>
                  <a:gd name="connsiteY5" fmla="*/ 239426 h 318311"/>
                  <a:gd name="connsiteX6" fmla="*/ 184536 w 455911"/>
                  <a:gd name="connsiteY6" fmla="*/ 304559 h 318311"/>
                  <a:gd name="connsiteX7" fmla="*/ 249666 w 455911"/>
                  <a:gd name="connsiteY7" fmla="*/ 604 h 318311"/>
                  <a:gd name="connsiteX8" fmla="*/ 325651 w 455911"/>
                  <a:gd name="connsiteY8" fmla="*/ 228570 h 318311"/>
                  <a:gd name="connsiteX9" fmla="*/ 271376 w 455911"/>
                  <a:gd name="connsiteY9" fmla="*/ 304559 h 318311"/>
                  <a:gd name="connsiteX10" fmla="*/ 325651 w 455911"/>
                  <a:gd name="connsiteY10" fmla="*/ 11459 h 318311"/>
                  <a:gd name="connsiteX11" fmla="*/ 401636 w 455911"/>
                  <a:gd name="connsiteY11" fmla="*/ 239426 h 318311"/>
                  <a:gd name="connsiteX12" fmla="*/ 347361 w 455911"/>
                  <a:gd name="connsiteY12" fmla="*/ 293704 h 318311"/>
                  <a:gd name="connsiteX13" fmla="*/ 401636 w 455911"/>
                  <a:gd name="connsiteY13" fmla="*/ 11459 h 318311"/>
                  <a:gd name="connsiteX14" fmla="*/ 455911 w 455911"/>
                  <a:gd name="connsiteY14" fmla="*/ 163437 h 31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5911" h="318311">
                    <a:moveTo>
                      <a:pt x="0" y="152581"/>
                    </a:moveTo>
                    <a:cubicBezTo>
                      <a:pt x="25328" y="74783"/>
                      <a:pt x="50657" y="-3015"/>
                      <a:pt x="75985" y="11459"/>
                    </a:cubicBezTo>
                    <a:cubicBezTo>
                      <a:pt x="101313" y="25933"/>
                      <a:pt x="151970" y="190576"/>
                      <a:pt x="151970" y="239426"/>
                    </a:cubicBezTo>
                    <a:cubicBezTo>
                      <a:pt x="151970" y="288276"/>
                      <a:pt x="74176" y="344363"/>
                      <a:pt x="75985" y="304559"/>
                    </a:cubicBezTo>
                    <a:cubicBezTo>
                      <a:pt x="77794" y="264755"/>
                      <a:pt x="135687" y="11459"/>
                      <a:pt x="162825" y="604"/>
                    </a:cubicBezTo>
                    <a:cubicBezTo>
                      <a:pt x="189963" y="-10251"/>
                      <a:pt x="235193" y="188767"/>
                      <a:pt x="238811" y="239426"/>
                    </a:cubicBezTo>
                    <a:cubicBezTo>
                      <a:pt x="242429" y="290085"/>
                      <a:pt x="182727" y="344363"/>
                      <a:pt x="184536" y="304559"/>
                    </a:cubicBezTo>
                    <a:cubicBezTo>
                      <a:pt x="186345" y="264755"/>
                      <a:pt x="226147" y="13269"/>
                      <a:pt x="249666" y="604"/>
                    </a:cubicBezTo>
                    <a:cubicBezTo>
                      <a:pt x="273185" y="-12061"/>
                      <a:pt x="322033" y="177911"/>
                      <a:pt x="325651" y="228570"/>
                    </a:cubicBezTo>
                    <a:cubicBezTo>
                      <a:pt x="329269" y="279229"/>
                      <a:pt x="271376" y="340744"/>
                      <a:pt x="271376" y="304559"/>
                    </a:cubicBezTo>
                    <a:cubicBezTo>
                      <a:pt x="271376" y="268374"/>
                      <a:pt x="303941" y="22314"/>
                      <a:pt x="325651" y="11459"/>
                    </a:cubicBezTo>
                    <a:cubicBezTo>
                      <a:pt x="347361" y="604"/>
                      <a:pt x="398018" y="192385"/>
                      <a:pt x="401636" y="239426"/>
                    </a:cubicBezTo>
                    <a:cubicBezTo>
                      <a:pt x="405254" y="286467"/>
                      <a:pt x="347361" y="331698"/>
                      <a:pt x="347361" y="293704"/>
                    </a:cubicBezTo>
                    <a:cubicBezTo>
                      <a:pt x="347361" y="255710"/>
                      <a:pt x="383544" y="33170"/>
                      <a:pt x="401636" y="11459"/>
                    </a:cubicBezTo>
                    <a:cubicBezTo>
                      <a:pt x="419728" y="-10252"/>
                      <a:pt x="455911" y="163437"/>
                      <a:pt x="455911" y="163437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18900000">
              <a:off x="5733489" y="2533089"/>
              <a:ext cx="762000" cy="152400"/>
              <a:chOff x="5486400" y="5166643"/>
              <a:chExt cx="914400" cy="318311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5486400" y="5334000"/>
                <a:ext cx="2286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172200" y="5334000"/>
                <a:ext cx="2286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Freeform 62"/>
              <p:cNvSpPr/>
              <p:nvPr/>
            </p:nvSpPr>
            <p:spPr>
              <a:xfrm>
                <a:off x="5720597" y="5166643"/>
                <a:ext cx="455911" cy="318311"/>
              </a:xfrm>
              <a:custGeom>
                <a:avLst/>
                <a:gdLst>
                  <a:gd name="connsiteX0" fmla="*/ 0 w 455911"/>
                  <a:gd name="connsiteY0" fmla="*/ 152581 h 318311"/>
                  <a:gd name="connsiteX1" fmla="*/ 75985 w 455911"/>
                  <a:gd name="connsiteY1" fmla="*/ 11459 h 318311"/>
                  <a:gd name="connsiteX2" fmla="*/ 151970 w 455911"/>
                  <a:gd name="connsiteY2" fmla="*/ 239426 h 318311"/>
                  <a:gd name="connsiteX3" fmla="*/ 75985 w 455911"/>
                  <a:gd name="connsiteY3" fmla="*/ 304559 h 318311"/>
                  <a:gd name="connsiteX4" fmla="*/ 162825 w 455911"/>
                  <a:gd name="connsiteY4" fmla="*/ 604 h 318311"/>
                  <a:gd name="connsiteX5" fmla="*/ 238811 w 455911"/>
                  <a:gd name="connsiteY5" fmla="*/ 239426 h 318311"/>
                  <a:gd name="connsiteX6" fmla="*/ 184536 w 455911"/>
                  <a:gd name="connsiteY6" fmla="*/ 304559 h 318311"/>
                  <a:gd name="connsiteX7" fmla="*/ 249666 w 455911"/>
                  <a:gd name="connsiteY7" fmla="*/ 604 h 318311"/>
                  <a:gd name="connsiteX8" fmla="*/ 325651 w 455911"/>
                  <a:gd name="connsiteY8" fmla="*/ 228570 h 318311"/>
                  <a:gd name="connsiteX9" fmla="*/ 271376 w 455911"/>
                  <a:gd name="connsiteY9" fmla="*/ 304559 h 318311"/>
                  <a:gd name="connsiteX10" fmla="*/ 325651 w 455911"/>
                  <a:gd name="connsiteY10" fmla="*/ 11459 h 318311"/>
                  <a:gd name="connsiteX11" fmla="*/ 401636 w 455911"/>
                  <a:gd name="connsiteY11" fmla="*/ 239426 h 318311"/>
                  <a:gd name="connsiteX12" fmla="*/ 347361 w 455911"/>
                  <a:gd name="connsiteY12" fmla="*/ 293704 h 318311"/>
                  <a:gd name="connsiteX13" fmla="*/ 401636 w 455911"/>
                  <a:gd name="connsiteY13" fmla="*/ 11459 h 318311"/>
                  <a:gd name="connsiteX14" fmla="*/ 455911 w 455911"/>
                  <a:gd name="connsiteY14" fmla="*/ 163437 h 31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5911" h="318311">
                    <a:moveTo>
                      <a:pt x="0" y="152581"/>
                    </a:moveTo>
                    <a:cubicBezTo>
                      <a:pt x="25328" y="74783"/>
                      <a:pt x="50657" y="-3015"/>
                      <a:pt x="75985" y="11459"/>
                    </a:cubicBezTo>
                    <a:cubicBezTo>
                      <a:pt x="101313" y="25933"/>
                      <a:pt x="151970" y="190576"/>
                      <a:pt x="151970" y="239426"/>
                    </a:cubicBezTo>
                    <a:cubicBezTo>
                      <a:pt x="151970" y="288276"/>
                      <a:pt x="74176" y="344363"/>
                      <a:pt x="75985" y="304559"/>
                    </a:cubicBezTo>
                    <a:cubicBezTo>
                      <a:pt x="77794" y="264755"/>
                      <a:pt x="135687" y="11459"/>
                      <a:pt x="162825" y="604"/>
                    </a:cubicBezTo>
                    <a:cubicBezTo>
                      <a:pt x="189963" y="-10251"/>
                      <a:pt x="235193" y="188767"/>
                      <a:pt x="238811" y="239426"/>
                    </a:cubicBezTo>
                    <a:cubicBezTo>
                      <a:pt x="242429" y="290085"/>
                      <a:pt x="182727" y="344363"/>
                      <a:pt x="184536" y="304559"/>
                    </a:cubicBezTo>
                    <a:cubicBezTo>
                      <a:pt x="186345" y="264755"/>
                      <a:pt x="226147" y="13269"/>
                      <a:pt x="249666" y="604"/>
                    </a:cubicBezTo>
                    <a:cubicBezTo>
                      <a:pt x="273185" y="-12061"/>
                      <a:pt x="322033" y="177911"/>
                      <a:pt x="325651" y="228570"/>
                    </a:cubicBezTo>
                    <a:cubicBezTo>
                      <a:pt x="329269" y="279229"/>
                      <a:pt x="271376" y="340744"/>
                      <a:pt x="271376" y="304559"/>
                    </a:cubicBezTo>
                    <a:cubicBezTo>
                      <a:pt x="271376" y="268374"/>
                      <a:pt x="303941" y="22314"/>
                      <a:pt x="325651" y="11459"/>
                    </a:cubicBezTo>
                    <a:cubicBezTo>
                      <a:pt x="347361" y="604"/>
                      <a:pt x="398018" y="192385"/>
                      <a:pt x="401636" y="239426"/>
                    </a:cubicBezTo>
                    <a:cubicBezTo>
                      <a:pt x="405254" y="286467"/>
                      <a:pt x="347361" y="331698"/>
                      <a:pt x="347361" y="293704"/>
                    </a:cubicBezTo>
                    <a:cubicBezTo>
                      <a:pt x="347361" y="255710"/>
                      <a:pt x="383544" y="33170"/>
                      <a:pt x="401636" y="11459"/>
                    </a:cubicBezTo>
                    <a:cubicBezTo>
                      <a:pt x="419728" y="-10252"/>
                      <a:pt x="455911" y="163437"/>
                      <a:pt x="455911" y="163437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 rot="1276470">
              <a:off x="6447527" y="3042138"/>
              <a:ext cx="1676400" cy="152400"/>
              <a:chOff x="6400800" y="4876800"/>
              <a:chExt cx="1676400" cy="15240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6400800" y="4953000"/>
                <a:ext cx="7620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7848600" y="4953000"/>
                <a:ext cx="2286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Freeform 48"/>
              <p:cNvSpPr/>
              <p:nvPr/>
            </p:nvSpPr>
            <p:spPr>
              <a:xfrm>
                <a:off x="7173994" y="4876800"/>
                <a:ext cx="674606" cy="152400"/>
              </a:xfrm>
              <a:custGeom>
                <a:avLst/>
                <a:gdLst>
                  <a:gd name="connsiteX0" fmla="*/ 0 w 455911"/>
                  <a:gd name="connsiteY0" fmla="*/ 152581 h 318311"/>
                  <a:gd name="connsiteX1" fmla="*/ 75985 w 455911"/>
                  <a:gd name="connsiteY1" fmla="*/ 11459 h 318311"/>
                  <a:gd name="connsiteX2" fmla="*/ 151970 w 455911"/>
                  <a:gd name="connsiteY2" fmla="*/ 239426 h 318311"/>
                  <a:gd name="connsiteX3" fmla="*/ 75985 w 455911"/>
                  <a:gd name="connsiteY3" fmla="*/ 304559 h 318311"/>
                  <a:gd name="connsiteX4" fmla="*/ 162825 w 455911"/>
                  <a:gd name="connsiteY4" fmla="*/ 604 h 318311"/>
                  <a:gd name="connsiteX5" fmla="*/ 238811 w 455911"/>
                  <a:gd name="connsiteY5" fmla="*/ 239426 h 318311"/>
                  <a:gd name="connsiteX6" fmla="*/ 184536 w 455911"/>
                  <a:gd name="connsiteY6" fmla="*/ 304559 h 318311"/>
                  <a:gd name="connsiteX7" fmla="*/ 249666 w 455911"/>
                  <a:gd name="connsiteY7" fmla="*/ 604 h 318311"/>
                  <a:gd name="connsiteX8" fmla="*/ 325651 w 455911"/>
                  <a:gd name="connsiteY8" fmla="*/ 228570 h 318311"/>
                  <a:gd name="connsiteX9" fmla="*/ 271376 w 455911"/>
                  <a:gd name="connsiteY9" fmla="*/ 304559 h 318311"/>
                  <a:gd name="connsiteX10" fmla="*/ 325651 w 455911"/>
                  <a:gd name="connsiteY10" fmla="*/ 11459 h 318311"/>
                  <a:gd name="connsiteX11" fmla="*/ 401636 w 455911"/>
                  <a:gd name="connsiteY11" fmla="*/ 239426 h 318311"/>
                  <a:gd name="connsiteX12" fmla="*/ 347361 w 455911"/>
                  <a:gd name="connsiteY12" fmla="*/ 293704 h 318311"/>
                  <a:gd name="connsiteX13" fmla="*/ 401636 w 455911"/>
                  <a:gd name="connsiteY13" fmla="*/ 11459 h 318311"/>
                  <a:gd name="connsiteX14" fmla="*/ 455911 w 455911"/>
                  <a:gd name="connsiteY14" fmla="*/ 163437 h 31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5911" h="318311">
                    <a:moveTo>
                      <a:pt x="0" y="152581"/>
                    </a:moveTo>
                    <a:cubicBezTo>
                      <a:pt x="25328" y="74783"/>
                      <a:pt x="50657" y="-3015"/>
                      <a:pt x="75985" y="11459"/>
                    </a:cubicBezTo>
                    <a:cubicBezTo>
                      <a:pt x="101313" y="25933"/>
                      <a:pt x="151970" y="190576"/>
                      <a:pt x="151970" y="239426"/>
                    </a:cubicBezTo>
                    <a:cubicBezTo>
                      <a:pt x="151970" y="288276"/>
                      <a:pt x="74176" y="344363"/>
                      <a:pt x="75985" y="304559"/>
                    </a:cubicBezTo>
                    <a:cubicBezTo>
                      <a:pt x="77794" y="264755"/>
                      <a:pt x="135687" y="11459"/>
                      <a:pt x="162825" y="604"/>
                    </a:cubicBezTo>
                    <a:cubicBezTo>
                      <a:pt x="189963" y="-10251"/>
                      <a:pt x="235193" y="188767"/>
                      <a:pt x="238811" y="239426"/>
                    </a:cubicBezTo>
                    <a:cubicBezTo>
                      <a:pt x="242429" y="290085"/>
                      <a:pt x="182727" y="344363"/>
                      <a:pt x="184536" y="304559"/>
                    </a:cubicBezTo>
                    <a:cubicBezTo>
                      <a:pt x="186345" y="264755"/>
                      <a:pt x="226147" y="13269"/>
                      <a:pt x="249666" y="604"/>
                    </a:cubicBezTo>
                    <a:cubicBezTo>
                      <a:pt x="273185" y="-12061"/>
                      <a:pt x="322033" y="177911"/>
                      <a:pt x="325651" y="228570"/>
                    </a:cubicBezTo>
                    <a:cubicBezTo>
                      <a:pt x="329269" y="279229"/>
                      <a:pt x="271376" y="340744"/>
                      <a:pt x="271376" y="304559"/>
                    </a:cubicBezTo>
                    <a:cubicBezTo>
                      <a:pt x="271376" y="268374"/>
                      <a:pt x="303941" y="22314"/>
                      <a:pt x="325651" y="11459"/>
                    </a:cubicBezTo>
                    <a:cubicBezTo>
                      <a:pt x="347361" y="604"/>
                      <a:pt x="398018" y="192385"/>
                      <a:pt x="401636" y="239426"/>
                    </a:cubicBezTo>
                    <a:cubicBezTo>
                      <a:pt x="405254" y="286467"/>
                      <a:pt x="347361" y="331698"/>
                      <a:pt x="347361" y="293704"/>
                    </a:cubicBezTo>
                    <a:cubicBezTo>
                      <a:pt x="347361" y="255710"/>
                      <a:pt x="383544" y="33170"/>
                      <a:pt x="401636" y="11459"/>
                    </a:cubicBezTo>
                    <a:cubicBezTo>
                      <a:pt x="419728" y="-10252"/>
                      <a:pt x="455911" y="163437"/>
                      <a:pt x="455911" y="163437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18900000">
              <a:off x="6724089" y="2990289"/>
              <a:ext cx="762000" cy="152400"/>
              <a:chOff x="5486400" y="5166643"/>
              <a:chExt cx="914400" cy="318311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5486400" y="5334000"/>
                <a:ext cx="2286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6172200" y="5334000"/>
                <a:ext cx="2286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Freeform 44"/>
              <p:cNvSpPr/>
              <p:nvPr/>
            </p:nvSpPr>
            <p:spPr>
              <a:xfrm>
                <a:off x="5720597" y="5166643"/>
                <a:ext cx="455911" cy="318311"/>
              </a:xfrm>
              <a:custGeom>
                <a:avLst/>
                <a:gdLst>
                  <a:gd name="connsiteX0" fmla="*/ 0 w 455911"/>
                  <a:gd name="connsiteY0" fmla="*/ 152581 h 318311"/>
                  <a:gd name="connsiteX1" fmla="*/ 75985 w 455911"/>
                  <a:gd name="connsiteY1" fmla="*/ 11459 h 318311"/>
                  <a:gd name="connsiteX2" fmla="*/ 151970 w 455911"/>
                  <a:gd name="connsiteY2" fmla="*/ 239426 h 318311"/>
                  <a:gd name="connsiteX3" fmla="*/ 75985 w 455911"/>
                  <a:gd name="connsiteY3" fmla="*/ 304559 h 318311"/>
                  <a:gd name="connsiteX4" fmla="*/ 162825 w 455911"/>
                  <a:gd name="connsiteY4" fmla="*/ 604 h 318311"/>
                  <a:gd name="connsiteX5" fmla="*/ 238811 w 455911"/>
                  <a:gd name="connsiteY5" fmla="*/ 239426 h 318311"/>
                  <a:gd name="connsiteX6" fmla="*/ 184536 w 455911"/>
                  <a:gd name="connsiteY6" fmla="*/ 304559 h 318311"/>
                  <a:gd name="connsiteX7" fmla="*/ 249666 w 455911"/>
                  <a:gd name="connsiteY7" fmla="*/ 604 h 318311"/>
                  <a:gd name="connsiteX8" fmla="*/ 325651 w 455911"/>
                  <a:gd name="connsiteY8" fmla="*/ 228570 h 318311"/>
                  <a:gd name="connsiteX9" fmla="*/ 271376 w 455911"/>
                  <a:gd name="connsiteY9" fmla="*/ 304559 h 318311"/>
                  <a:gd name="connsiteX10" fmla="*/ 325651 w 455911"/>
                  <a:gd name="connsiteY10" fmla="*/ 11459 h 318311"/>
                  <a:gd name="connsiteX11" fmla="*/ 401636 w 455911"/>
                  <a:gd name="connsiteY11" fmla="*/ 239426 h 318311"/>
                  <a:gd name="connsiteX12" fmla="*/ 347361 w 455911"/>
                  <a:gd name="connsiteY12" fmla="*/ 293704 h 318311"/>
                  <a:gd name="connsiteX13" fmla="*/ 401636 w 455911"/>
                  <a:gd name="connsiteY13" fmla="*/ 11459 h 318311"/>
                  <a:gd name="connsiteX14" fmla="*/ 455911 w 455911"/>
                  <a:gd name="connsiteY14" fmla="*/ 163437 h 31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5911" h="318311">
                    <a:moveTo>
                      <a:pt x="0" y="152581"/>
                    </a:moveTo>
                    <a:cubicBezTo>
                      <a:pt x="25328" y="74783"/>
                      <a:pt x="50657" y="-3015"/>
                      <a:pt x="75985" y="11459"/>
                    </a:cubicBezTo>
                    <a:cubicBezTo>
                      <a:pt x="101313" y="25933"/>
                      <a:pt x="151970" y="190576"/>
                      <a:pt x="151970" y="239426"/>
                    </a:cubicBezTo>
                    <a:cubicBezTo>
                      <a:pt x="151970" y="288276"/>
                      <a:pt x="74176" y="344363"/>
                      <a:pt x="75985" y="304559"/>
                    </a:cubicBezTo>
                    <a:cubicBezTo>
                      <a:pt x="77794" y="264755"/>
                      <a:pt x="135687" y="11459"/>
                      <a:pt x="162825" y="604"/>
                    </a:cubicBezTo>
                    <a:cubicBezTo>
                      <a:pt x="189963" y="-10251"/>
                      <a:pt x="235193" y="188767"/>
                      <a:pt x="238811" y="239426"/>
                    </a:cubicBezTo>
                    <a:cubicBezTo>
                      <a:pt x="242429" y="290085"/>
                      <a:pt x="182727" y="344363"/>
                      <a:pt x="184536" y="304559"/>
                    </a:cubicBezTo>
                    <a:cubicBezTo>
                      <a:pt x="186345" y="264755"/>
                      <a:pt x="226147" y="13269"/>
                      <a:pt x="249666" y="604"/>
                    </a:cubicBezTo>
                    <a:cubicBezTo>
                      <a:pt x="273185" y="-12061"/>
                      <a:pt x="322033" y="177911"/>
                      <a:pt x="325651" y="228570"/>
                    </a:cubicBezTo>
                    <a:cubicBezTo>
                      <a:pt x="329269" y="279229"/>
                      <a:pt x="271376" y="340744"/>
                      <a:pt x="271376" y="304559"/>
                    </a:cubicBezTo>
                    <a:cubicBezTo>
                      <a:pt x="271376" y="268374"/>
                      <a:pt x="303941" y="22314"/>
                      <a:pt x="325651" y="11459"/>
                    </a:cubicBezTo>
                    <a:cubicBezTo>
                      <a:pt x="347361" y="604"/>
                      <a:pt x="398018" y="192385"/>
                      <a:pt x="401636" y="239426"/>
                    </a:cubicBezTo>
                    <a:cubicBezTo>
                      <a:pt x="405254" y="286467"/>
                      <a:pt x="347361" y="331698"/>
                      <a:pt x="347361" y="293704"/>
                    </a:cubicBezTo>
                    <a:cubicBezTo>
                      <a:pt x="347361" y="255710"/>
                      <a:pt x="383544" y="33170"/>
                      <a:pt x="401636" y="11459"/>
                    </a:cubicBezTo>
                    <a:cubicBezTo>
                      <a:pt x="419728" y="-10252"/>
                      <a:pt x="455911" y="163437"/>
                      <a:pt x="455911" y="163437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477000" y="2667000"/>
              <a:ext cx="762000" cy="152400"/>
              <a:chOff x="5486400" y="5166643"/>
              <a:chExt cx="914400" cy="318311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5486400" y="5334000"/>
                <a:ext cx="2286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172200" y="5334000"/>
                <a:ext cx="2286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reeform 32"/>
              <p:cNvSpPr/>
              <p:nvPr/>
            </p:nvSpPr>
            <p:spPr>
              <a:xfrm>
                <a:off x="5720597" y="5166643"/>
                <a:ext cx="455911" cy="318311"/>
              </a:xfrm>
              <a:custGeom>
                <a:avLst/>
                <a:gdLst>
                  <a:gd name="connsiteX0" fmla="*/ 0 w 455911"/>
                  <a:gd name="connsiteY0" fmla="*/ 152581 h 318311"/>
                  <a:gd name="connsiteX1" fmla="*/ 75985 w 455911"/>
                  <a:gd name="connsiteY1" fmla="*/ 11459 h 318311"/>
                  <a:gd name="connsiteX2" fmla="*/ 151970 w 455911"/>
                  <a:gd name="connsiteY2" fmla="*/ 239426 h 318311"/>
                  <a:gd name="connsiteX3" fmla="*/ 75985 w 455911"/>
                  <a:gd name="connsiteY3" fmla="*/ 304559 h 318311"/>
                  <a:gd name="connsiteX4" fmla="*/ 162825 w 455911"/>
                  <a:gd name="connsiteY4" fmla="*/ 604 h 318311"/>
                  <a:gd name="connsiteX5" fmla="*/ 238811 w 455911"/>
                  <a:gd name="connsiteY5" fmla="*/ 239426 h 318311"/>
                  <a:gd name="connsiteX6" fmla="*/ 184536 w 455911"/>
                  <a:gd name="connsiteY6" fmla="*/ 304559 h 318311"/>
                  <a:gd name="connsiteX7" fmla="*/ 249666 w 455911"/>
                  <a:gd name="connsiteY7" fmla="*/ 604 h 318311"/>
                  <a:gd name="connsiteX8" fmla="*/ 325651 w 455911"/>
                  <a:gd name="connsiteY8" fmla="*/ 228570 h 318311"/>
                  <a:gd name="connsiteX9" fmla="*/ 271376 w 455911"/>
                  <a:gd name="connsiteY9" fmla="*/ 304559 h 318311"/>
                  <a:gd name="connsiteX10" fmla="*/ 325651 w 455911"/>
                  <a:gd name="connsiteY10" fmla="*/ 11459 h 318311"/>
                  <a:gd name="connsiteX11" fmla="*/ 401636 w 455911"/>
                  <a:gd name="connsiteY11" fmla="*/ 239426 h 318311"/>
                  <a:gd name="connsiteX12" fmla="*/ 347361 w 455911"/>
                  <a:gd name="connsiteY12" fmla="*/ 293704 h 318311"/>
                  <a:gd name="connsiteX13" fmla="*/ 401636 w 455911"/>
                  <a:gd name="connsiteY13" fmla="*/ 11459 h 318311"/>
                  <a:gd name="connsiteX14" fmla="*/ 455911 w 455911"/>
                  <a:gd name="connsiteY14" fmla="*/ 163437 h 31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5911" h="318311">
                    <a:moveTo>
                      <a:pt x="0" y="152581"/>
                    </a:moveTo>
                    <a:cubicBezTo>
                      <a:pt x="25328" y="74783"/>
                      <a:pt x="50657" y="-3015"/>
                      <a:pt x="75985" y="11459"/>
                    </a:cubicBezTo>
                    <a:cubicBezTo>
                      <a:pt x="101313" y="25933"/>
                      <a:pt x="151970" y="190576"/>
                      <a:pt x="151970" y="239426"/>
                    </a:cubicBezTo>
                    <a:cubicBezTo>
                      <a:pt x="151970" y="288276"/>
                      <a:pt x="74176" y="344363"/>
                      <a:pt x="75985" y="304559"/>
                    </a:cubicBezTo>
                    <a:cubicBezTo>
                      <a:pt x="77794" y="264755"/>
                      <a:pt x="135687" y="11459"/>
                      <a:pt x="162825" y="604"/>
                    </a:cubicBezTo>
                    <a:cubicBezTo>
                      <a:pt x="189963" y="-10251"/>
                      <a:pt x="235193" y="188767"/>
                      <a:pt x="238811" y="239426"/>
                    </a:cubicBezTo>
                    <a:cubicBezTo>
                      <a:pt x="242429" y="290085"/>
                      <a:pt x="182727" y="344363"/>
                      <a:pt x="184536" y="304559"/>
                    </a:cubicBezTo>
                    <a:cubicBezTo>
                      <a:pt x="186345" y="264755"/>
                      <a:pt x="226147" y="13269"/>
                      <a:pt x="249666" y="604"/>
                    </a:cubicBezTo>
                    <a:cubicBezTo>
                      <a:pt x="273185" y="-12061"/>
                      <a:pt x="322033" y="177911"/>
                      <a:pt x="325651" y="228570"/>
                    </a:cubicBezTo>
                    <a:cubicBezTo>
                      <a:pt x="329269" y="279229"/>
                      <a:pt x="271376" y="340744"/>
                      <a:pt x="271376" y="304559"/>
                    </a:cubicBezTo>
                    <a:cubicBezTo>
                      <a:pt x="271376" y="268374"/>
                      <a:pt x="303941" y="22314"/>
                      <a:pt x="325651" y="11459"/>
                    </a:cubicBezTo>
                    <a:cubicBezTo>
                      <a:pt x="347361" y="604"/>
                      <a:pt x="398018" y="192385"/>
                      <a:pt x="401636" y="239426"/>
                    </a:cubicBezTo>
                    <a:cubicBezTo>
                      <a:pt x="405254" y="286467"/>
                      <a:pt x="347361" y="331698"/>
                      <a:pt x="347361" y="293704"/>
                    </a:cubicBezTo>
                    <a:cubicBezTo>
                      <a:pt x="347361" y="255710"/>
                      <a:pt x="383544" y="33170"/>
                      <a:pt x="401636" y="11459"/>
                    </a:cubicBezTo>
                    <a:cubicBezTo>
                      <a:pt x="419728" y="-10252"/>
                      <a:pt x="455911" y="163437"/>
                      <a:pt x="455911" y="163437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18900000">
              <a:off x="5696510" y="2914088"/>
              <a:ext cx="762000" cy="152400"/>
              <a:chOff x="5486400" y="5166643"/>
              <a:chExt cx="914400" cy="318311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5486400" y="5334000"/>
                <a:ext cx="2286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172200" y="5334000"/>
                <a:ext cx="2286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5720597" y="5166643"/>
                <a:ext cx="455911" cy="318311"/>
              </a:xfrm>
              <a:custGeom>
                <a:avLst/>
                <a:gdLst>
                  <a:gd name="connsiteX0" fmla="*/ 0 w 455911"/>
                  <a:gd name="connsiteY0" fmla="*/ 152581 h 318311"/>
                  <a:gd name="connsiteX1" fmla="*/ 75985 w 455911"/>
                  <a:gd name="connsiteY1" fmla="*/ 11459 h 318311"/>
                  <a:gd name="connsiteX2" fmla="*/ 151970 w 455911"/>
                  <a:gd name="connsiteY2" fmla="*/ 239426 h 318311"/>
                  <a:gd name="connsiteX3" fmla="*/ 75985 w 455911"/>
                  <a:gd name="connsiteY3" fmla="*/ 304559 h 318311"/>
                  <a:gd name="connsiteX4" fmla="*/ 162825 w 455911"/>
                  <a:gd name="connsiteY4" fmla="*/ 604 h 318311"/>
                  <a:gd name="connsiteX5" fmla="*/ 238811 w 455911"/>
                  <a:gd name="connsiteY5" fmla="*/ 239426 h 318311"/>
                  <a:gd name="connsiteX6" fmla="*/ 184536 w 455911"/>
                  <a:gd name="connsiteY6" fmla="*/ 304559 h 318311"/>
                  <a:gd name="connsiteX7" fmla="*/ 249666 w 455911"/>
                  <a:gd name="connsiteY7" fmla="*/ 604 h 318311"/>
                  <a:gd name="connsiteX8" fmla="*/ 325651 w 455911"/>
                  <a:gd name="connsiteY8" fmla="*/ 228570 h 318311"/>
                  <a:gd name="connsiteX9" fmla="*/ 271376 w 455911"/>
                  <a:gd name="connsiteY9" fmla="*/ 304559 h 318311"/>
                  <a:gd name="connsiteX10" fmla="*/ 325651 w 455911"/>
                  <a:gd name="connsiteY10" fmla="*/ 11459 h 318311"/>
                  <a:gd name="connsiteX11" fmla="*/ 401636 w 455911"/>
                  <a:gd name="connsiteY11" fmla="*/ 239426 h 318311"/>
                  <a:gd name="connsiteX12" fmla="*/ 347361 w 455911"/>
                  <a:gd name="connsiteY12" fmla="*/ 293704 h 318311"/>
                  <a:gd name="connsiteX13" fmla="*/ 401636 w 455911"/>
                  <a:gd name="connsiteY13" fmla="*/ 11459 h 318311"/>
                  <a:gd name="connsiteX14" fmla="*/ 455911 w 455911"/>
                  <a:gd name="connsiteY14" fmla="*/ 163437 h 31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5911" h="318311">
                    <a:moveTo>
                      <a:pt x="0" y="152581"/>
                    </a:moveTo>
                    <a:cubicBezTo>
                      <a:pt x="25328" y="74783"/>
                      <a:pt x="50657" y="-3015"/>
                      <a:pt x="75985" y="11459"/>
                    </a:cubicBezTo>
                    <a:cubicBezTo>
                      <a:pt x="101313" y="25933"/>
                      <a:pt x="151970" y="190576"/>
                      <a:pt x="151970" y="239426"/>
                    </a:cubicBezTo>
                    <a:cubicBezTo>
                      <a:pt x="151970" y="288276"/>
                      <a:pt x="74176" y="344363"/>
                      <a:pt x="75985" y="304559"/>
                    </a:cubicBezTo>
                    <a:cubicBezTo>
                      <a:pt x="77794" y="264755"/>
                      <a:pt x="135687" y="11459"/>
                      <a:pt x="162825" y="604"/>
                    </a:cubicBezTo>
                    <a:cubicBezTo>
                      <a:pt x="189963" y="-10251"/>
                      <a:pt x="235193" y="188767"/>
                      <a:pt x="238811" y="239426"/>
                    </a:cubicBezTo>
                    <a:cubicBezTo>
                      <a:pt x="242429" y="290085"/>
                      <a:pt x="182727" y="344363"/>
                      <a:pt x="184536" y="304559"/>
                    </a:cubicBezTo>
                    <a:cubicBezTo>
                      <a:pt x="186345" y="264755"/>
                      <a:pt x="226147" y="13269"/>
                      <a:pt x="249666" y="604"/>
                    </a:cubicBezTo>
                    <a:cubicBezTo>
                      <a:pt x="273185" y="-12061"/>
                      <a:pt x="322033" y="177911"/>
                      <a:pt x="325651" y="228570"/>
                    </a:cubicBezTo>
                    <a:cubicBezTo>
                      <a:pt x="329269" y="279229"/>
                      <a:pt x="271376" y="340744"/>
                      <a:pt x="271376" y="304559"/>
                    </a:cubicBezTo>
                    <a:cubicBezTo>
                      <a:pt x="271376" y="268374"/>
                      <a:pt x="303941" y="22314"/>
                      <a:pt x="325651" y="11459"/>
                    </a:cubicBezTo>
                    <a:cubicBezTo>
                      <a:pt x="347361" y="604"/>
                      <a:pt x="398018" y="192385"/>
                      <a:pt x="401636" y="239426"/>
                    </a:cubicBezTo>
                    <a:cubicBezTo>
                      <a:pt x="405254" y="286467"/>
                      <a:pt x="347361" y="331698"/>
                      <a:pt x="347361" y="293704"/>
                    </a:cubicBezTo>
                    <a:cubicBezTo>
                      <a:pt x="347361" y="255710"/>
                      <a:pt x="383544" y="33170"/>
                      <a:pt x="401636" y="11459"/>
                    </a:cubicBezTo>
                    <a:cubicBezTo>
                      <a:pt x="419728" y="-10252"/>
                      <a:pt x="455911" y="163437"/>
                      <a:pt x="455911" y="163437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 rot="2700000">
              <a:off x="7257490" y="2914089"/>
              <a:ext cx="762000" cy="152400"/>
              <a:chOff x="5486400" y="5166643"/>
              <a:chExt cx="914400" cy="318311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5486400" y="5334000"/>
                <a:ext cx="2286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172200" y="5334000"/>
                <a:ext cx="2286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Freeform 36"/>
              <p:cNvSpPr/>
              <p:nvPr/>
            </p:nvSpPr>
            <p:spPr>
              <a:xfrm>
                <a:off x="5720597" y="5166643"/>
                <a:ext cx="455911" cy="318311"/>
              </a:xfrm>
              <a:custGeom>
                <a:avLst/>
                <a:gdLst>
                  <a:gd name="connsiteX0" fmla="*/ 0 w 455911"/>
                  <a:gd name="connsiteY0" fmla="*/ 152581 h 318311"/>
                  <a:gd name="connsiteX1" fmla="*/ 75985 w 455911"/>
                  <a:gd name="connsiteY1" fmla="*/ 11459 h 318311"/>
                  <a:gd name="connsiteX2" fmla="*/ 151970 w 455911"/>
                  <a:gd name="connsiteY2" fmla="*/ 239426 h 318311"/>
                  <a:gd name="connsiteX3" fmla="*/ 75985 w 455911"/>
                  <a:gd name="connsiteY3" fmla="*/ 304559 h 318311"/>
                  <a:gd name="connsiteX4" fmla="*/ 162825 w 455911"/>
                  <a:gd name="connsiteY4" fmla="*/ 604 h 318311"/>
                  <a:gd name="connsiteX5" fmla="*/ 238811 w 455911"/>
                  <a:gd name="connsiteY5" fmla="*/ 239426 h 318311"/>
                  <a:gd name="connsiteX6" fmla="*/ 184536 w 455911"/>
                  <a:gd name="connsiteY6" fmla="*/ 304559 h 318311"/>
                  <a:gd name="connsiteX7" fmla="*/ 249666 w 455911"/>
                  <a:gd name="connsiteY7" fmla="*/ 604 h 318311"/>
                  <a:gd name="connsiteX8" fmla="*/ 325651 w 455911"/>
                  <a:gd name="connsiteY8" fmla="*/ 228570 h 318311"/>
                  <a:gd name="connsiteX9" fmla="*/ 271376 w 455911"/>
                  <a:gd name="connsiteY9" fmla="*/ 304559 h 318311"/>
                  <a:gd name="connsiteX10" fmla="*/ 325651 w 455911"/>
                  <a:gd name="connsiteY10" fmla="*/ 11459 h 318311"/>
                  <a:gd name="connsiteX11" fmla="*/ 401636 w 455911"/>
                  <a:gd name="connsiteY11" fmla="*/ 239426 h 318311"/>
                  <a:gd name="connsiteX12" fmla="*/ 347361 w 455911"/>
                  <a:gd name="connsiteY12" fmla="*/ 293704 h 318311"/>
                  <a:gd name="connsiteX13" fmla="*/ 401636 w 455911"/>
                  <a:gd name="connsiteY13" fmla="*/ 11459 h 318311"/>
                  <a:gd name="connsiteX14" fmla="*/ 455911 w 455911"/>
                  <a:gd name="connsiteY14" fmla="*/ 163437 h 31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5911" h="318311">
                    <a:moveTo>
                      <a:pt x="0" y="152581"/>
                    </a:moveTo>
                    <a:cubicBezTo>
                      <a:pt x="25328" y="74783"/>
                      <a:pt x="50657" y="-3015"/>
                      <a:pt x="75985" y="11459"/>
                    </a:cubicBezTo>
                    <a:cubicBezTo>
                      <a:pt x="101313" y="25933"/>
                      <a:pt x="151970" y="190576"/>
                      <a:pt x="151970" y="239426"/>
                    </a:cubicBezTo>
                    <a:cubicBezTo>
                      <a:pt x="151970" y="288276"/>
                      <a:pt x="74176" y="344363"/>
                      <a:pt x="75985" y="304559"/>
                    </a:cubicBezTo>
                    <a:cubicBezTo>
                      <a:pt x="77794" y="264755"/>
                      <a:pt x="135687" y="11459"/>
                      <a:pt x="162825" y="604"/>
                    </a:cubicBezTo>
                    <a:cubicBezTo>
                      <a:pt x="189963" y="-10251"/>
                      <a:pt x="235193" y="188767"/>
                      <a:pt x="238811" y="239426"/>
                    </a:cubicBezTo>
                    <a:cubicBezTo>
                      <a:pt x="242429" y="290085"/>
                      <a:pt x="182727" y="344363"/>
                      <a:pt x="184536" y="304559"/>
                    </a:cubicBezTo>
                    <a:cubicBezTo>
                      <a:pt x="186345" y="264755"/>
                      <a:pt x="226147" y="13269"/>
                      <a:pt x="249666" y="604"/>
                    </a:cubicBezTo>
                    <a:cubicBezTo>
                      <a:pt x="273185" y="-12061"/>
                      <a:pt x="322033" y="177911"/>
                      <a:pt x="325651" y="228570"/>
                    </a:cubicBezTo>
                    <a:cubicBezTo>
                      <a:pt x="329269" y="279229"/>
                      <a:pt x="271376" y="340744"/>
                      <a:pt x="271376" y="304559"/>
                    </a:cubicBezTo>
                    <a:cubicBezTo>
                      <a:pt x="271376" y="268374"/>
                      <a:pt x="303941" y="22314"/>
                      <a:pt x="325651" y="11459"/>
                    </a:cubicBezTo>
                    <a:cubicBezTo>
                      <a:pt x="347361" y="604"/>
                      <a:pt x="398018" y="192385"/>
                      <a:pt x="401636" y="239426"/>
                    </a:cubicBezTo>
                    <a:cubicBezTo>
                      <a:pt x="405254" y="286467"/>
                      <a:pt x="347361" y="331698"/>
                      <a:pt x="347361" y="293704"/>
                    </a:cubicBezTo>
                    <a:cubicBezTo>
                      <a:pt x="347361" y="255710"/>
                      <a:pt x="383544" y="33170"/>
                      <a:pt x="401636" y="11459"/>
                    </a:cubicBezTo>
                    <a:cubicBezTo>
                      <a:pt x="419728" y="-10252"/>
                      <a:pt x="455911" y="163437"/>
                      <a:pt x="455911" y="163437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rot="16200000">
              <a:off x="6553200" y="3657600"/>
              <a:ext cx="609600" cy="152400"/>
              <a:chOff x="5486400" y="5166643"/>
              <a:chExt cx="914400" cy="318311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5486400" y="5334000"/>
                <a:ext cx="2286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172200" y="5334000"/>
                <a:ext cx="2286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reeform 28"/>
              <p:cNvSpPr/>
              <p:nvPr/>
            </p:nvSpPr>
            <p:spPr>
              <a:xfrm>
                <a:off x="5720597" y="5166643"/>
                <a:ext cx="455911" cy="318311"/>
              </a:xfrm>
              <a:custGeom>
                <a:avLst/>
                <a:gdLst>
                  <a:gd name="connsiteX0" fmla="*/ 0 w 455911"/>
                  <a:gd name="connsiteY0" fmla="*/ 152581 h 318311"/>
                  <a:gd name="connsiteX1" fmla="*/ 75985 w 455911"/>
                  <a:gd name="connsiteY1" fmla="*/ 11459 h 318311"/>
                  <a:gd name="connsiteX2" fmla="*/ 151970 w 455911"/>
                  <a:gd name="connsiteY2" fmla="*/ 239426 h 318311"/>
                  <a:gd name="connsiteX3" fmla="*/ 75985 w 455911"/>
                  <a:gd name="connsiteY3" fmla="*/ 304559 h 318311"/>
                  <a:gd name="connsiteX4" fmla="*/ 162825 w 455911"/>
                  <a:gd name="connsiteY4" fmla="*/ 604 h 318311"/>
                  <a:gd name="connsiteX5" fmla="*/ 238811 w 455911"/>
                  <a:gd name="connsiteY5" fmla="*/ 239426 h 318311"/>
                  <a:gd name="connsiteX6" fmla="*/ 184536 w 455911"/>
                  <a:gd name="connsiteY6" fmla="*/ 304559 h 318311"/>
                  <a:gd name="connsiteX7" fmla="*/ 249666 w 455911"/>
                  <a:gd name="connsiteY7" fmla="*/ 604 h 318311"/>
                  <a:gd name="connsiteX8" fmla="*/ 325651 w 455911"/>
                  <a:gd name="connsiteY8" fmla="*/ 228570 h 318311"/>
                  <a:gd name="connsiteX9" fmla="*/ 271376 w 455911"/>
                  <a:gd name="connsiteY9" fmla="*/ 304559 h 318311"/>
                  <a:gd name="connsiteX10" fmla="*/ 325651 w 455911"/>
                  <a:gd name="connsiteY10" fmla="*/ 11459 h 318311"/>
                  <a:gd name="connsiteX11" fmla="*/ 401636 w 455911"/>
                  <a:gd name="connsiteY11" fmla="*/ 239426 h 318311"/>
                  <a:gd name="connsiteX12" fmla="*/ 347361 w 455911"/>
                  <a:gd name="connsiteY12" fmla="*/ 293704 h 318311"/>
                  <a:gd name="connsiteX13" fmla="*/ 401636 w 455911"/>
                  <a:gd name="connsiteY13" fmla="*/ 11459 h 318311"/>
                  <a:gd name="connsiteX14" fmla="*/ 455911 w 455911"/>
                  <a:gd name="connsiteY14" fmla="*/ 163437 h 31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5911" h="318311">
                    <a:moveTo>
                      <a:pt x="0" y="152581"/>
                    </a:moveTo>
                    <a:cubicBezTo>
                      <a:pt x="25328" y="74783"/>
                      <a:pt x="50657" y="-3015"/>
                      <a:pt x="75985" y="11459"/>
                    </a:cubicBezTo>
                    <a:cubicBezTo>
                      <a:pt x="101313" y="25933"/>
                      <a:pt x="151970" y="190576"/>
                      <a:pt x="151970" y="239426"/>
                    </a:cubicBezTo>
                    <a:cubicBezTo>
                      <a:pt x="151970" y="288276"/>
                      <a:pt x="74176" y="344363"/>
                      <a:pt x="75985" y="304559"/>
                    </a:cubicBezTo>
                    <a:cubicBezTo>
                      <a:pt x="77794" y="264755"/>
                      <a:pt x="135687" y="11459"/>
                      <a:pt x="162825" y="604"/>
                    </a:cubicBezTo>
                    <a:cubicBezTo>
                      <a:pt x="189963" y="-10251"/>
                      <a:pt x="235193" y="188767"/>
                      <a:pt x="238811" y="239426"/>
                    </a:cubicBezTo>
                    <a:cubicBezTo>
                      <a:pt x="242429" y="290085"/>
                      <a:pt x="182727" y="344363"/>
                      <a:pt x="184536" y="304559"/>
                    </a:cubicBezTo>
                    <a:cubicBezTo>
                      <a:pt x="186345" y="264755"/>
                      <a:pt x="226147" y="13269"/>
                      <a:pt x="249666" y="604"/>
                    </a:cubicBezTo>
                    <a:cubicBezTo>
                      <a:pt x="273185" y="-12061"/>
                      <a:pt x="322033" y="177911"/>
                      <a:pt x="325651" y="228570"/>
                    </a:cubicBezTo>
                    <a:cubicBezTo>
                      <a:pt x="329269" y="279229"/>
                      <a:pt x="271376" y="340744"/>
                      <a:pt x="271376" y="304559"/>
                    </a:cubicBezTo>
                    <a:cubicBezTo>
                      <a:pt x="271376" y="268374"/>
                      <a:pt x="303941" y="22314"/>
                      <a:pt x="325651" y="11459"/>
                    </a:cubicBezTo>
                    <a:cubicBezTo>
                      <a:pt x="347361" y="604"/>
                      <a:pt x="398018" y="192385"/>
                      <a:pt x="401636" y="239426"/>
                    </a:cubicBezTo>
                    <a:cubicBezTo>
                      <a:pt x="405254" y="286467"/>
                      <a:pt x="347361" y="331698"/>
                      <a:pt x="347361" y="293704"/>
                    </a:cubicBezTo>
                    <a:cubicBezTo>
                      <a:pt x="347361" y="255710"/>
                      <a:pt x="383544" y="33170"/>
                      <a:pt x="401636" y="11459"/>
                    </a:cubicBezTo>
                    <a:cubicBezTo>
                      <a:pt x="419728" y="-10252"/>
                      <a:pt x="455911" y="163437"/>
                      <a:pt x="455911" y="163437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6248400" y="25908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1400" dirty="0"/>
                <a:t>Eye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162800" y="25908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1400" dirty="0"/>
                <a:t>Eye</a:t>
              </a:r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6553200" y="3124200"/>
              <a:ext cx="609600" cy="3810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1400" dirty="0"/>
                <a:t>Nose</a:t>
              </a:r>
            </a:p>
          </p:txBody>
        </p:sp>
        <p:sp>
          <p:nvSpPr>
            <p:cNvPr id="4" name="Chord 3"/>
            <p:cNvSpPr/>
            <p:nvPr/>
          </p:nvSpPr>
          <p:spPr>
            <a:xfrm>
              <a:off x="5410200" y="2590800"/>
              <a:ext cx="914400" cy="914400"/>
            </a:xfrm>
            <a:prstGeom prst="chord">
              <a:avLst>
                <a:gd name="adj1" fmla="val 5366062"/>
                <a:gd name="adj2" fmla="val 1618273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457200" bIns="0" rtlCol="0" anchor="ctr" anchorCtr="1"/>
            <a:lstStyle/>
            <a:p>
              <a:pPr algn="ctr"/>
              <a:r>
                <a:rPr lang="en-US" sz="1400" dirty="0"/>
                <a:t>Left</a:t>
              </a:r>
            </a:p>
            <a:p>
              <a:pPr algn="ctr"/>
              <a:r>
                <a:rPr lang="en-US" sz="1400" dirty="0"/>
                <a:t>edge</a:t>
              </a:r>
            </a:p>
          </p:txBody>
        </p:sp>
        <p:sp>
          <p:nvSpPr>
            <p:cNvPr id="10" name="Chord 9"/>
            <p:cNvSpPr/>
            <p:nvPr/>
          </p:nvSpPr>
          <p:spPr>
            <a:xfrm flipH="1">
              <a:off x="7391400" y="2590800"/>
              <a:ext cx="914400" cy="914400"/>
            </a:xfrm>
            <a:prstGeom prst="chord">
              <a:avLst>
                <a:gd name="adj1" fmla="val 5414409"/>
                <a:gd name="adj2" fmla="val 1615465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457200" tIns="0" rIns="0" bIns="0" rtlCol="0" anchor="ctr" anchorCtr="1"/>
            <a:lstStyle/>
            <a:p>
              <a:pPr algn="ctr"/>
              <a:r>
                <a:rPr lang="en-US" sz="1400" dirty="0"/>
                <a:t>Right</a:t>
              </a:r>
            </a:p>
            <a:p>
              <a:pPr algn="ctr"/>
              <a:r>
                <a:rPr lang="en-US" sz="1400" dirty="0"/>
                <a:t>edge</a:t>
              </a:r>
            </a:p>
          </p:txBody>
        </p:sp>
        <p:sp>
          <p:nvSpPr>
            <p:cNvPr id="11" name="Chord 10"/>
            <p:cNvSpPr/>
            <p:nvPr/>
          </p:nvSpPr>
          <p:spPr>
            <a:xfrm>
              <a:off x="5943600" y="1905000"/>
              <a:ext cx="1828800" cy="914400"/>
            </a:xfrm>
            <a:prstGeom prst="chord">
              <a:avLst>
                <a:gd name="adj1" fmla="val 10702124"/>
                <a:gd name="adj2" fmla="val 6783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dirty="0"/>
                <a:t>Top of head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477000" y="3962400"/>
              <a:ext cx="7620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1400" dirty="0"/>
                <a:t>Mouth</a:t>
              </a:r>
            </a:p>
          </p:txBody>
        </p:sp>
      </p:grpSp>
      <p:sp>
        <p:nvSpPr>
          <p:cNvPr id="15" name="Text Placeholder 2"/>
          <p:cNvSpPr txBox="1">
            <a:spLocks/>
          </p:cNvSpPr>
          <p:nvPr/>
        </p:nvSpPr>
        <p:spPr>
          <a:xfrm>
            <a:off x="685800" y="5897880"/>
            <a:ext cx="7772400" cy="364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400" dirty="0" err="1"/>
              <a:t>Fischler</a:t>
            </a:r>
            <a:r>
              <a:rPr lang="en-US" sz="1400" dirty="0"/>
              <a:t> and </a:t>
            </a:r>
            <a:r>
              <a:rPr lang="en-US" sz="1400" dirty="0" err="1"/>
              <a:t>Elschlager’s</a:t>
            </a:r>
            <a:r>
              <a:rPr lang="en-US" sz="1400" dirty="0"/>
              <a:t> “Pictorial Structures” spring &amp; template model for image matching from the early 1970s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0"/>
            <a:ext cx="3810000" cy="3810000"/>
          </a:xfrm>
        </p:spPr>
        <p:txBody>
          <a:bodyPr/>
          <a:lstStyle/>
          <a:p>
            <a:r>
              <a:rPr lang="en-US" sz="2400" dirty="0"/>
              <a:t>A match is based on minimizing a total cost.</a:t>
            </a:r>
          </a:p>
          <a:p>
            <a:r>
              <a:rPr lang="en-US" sz="2400" dirty="0"/>
              <a:t>Problem:  Making sure missing a point doesn’t improve the score.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8498-1B74-864C-86A2-B2A7BD9F04AA}" type="slidenum">
              <a:rPr lang="en-US"/>
              <a:pPr/>
              <a:t>24</a:t>
            </a:fld>
            <a:endParaRPr lang="en-US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Matching:</a:t>
            </a:r>
            <a:br>
              <a:rPr lang="en-US"/>
            </a:br>
            <a:r>
              <a:rPr lang="en-US"/>
              <a:t>Springs &amp; Templates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327282"/>
              </p:ext>
            </p:extLst>
          </p:nvPr>
        </p:nvGraphicFramePr>
        <p:xfrm>
          <a:off x="4953000" y="2385060"/>
          <a:ext cx="3657600" cy="340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3" imgW="2032000" imgH="1892300" progId="Equation.3">
                  <p:embed/>
                </p:oleObj>
              </mc:Choice>
              <mc:Fallback>
                <p:oleObj name="Equation" r:id="rId3" imgW="2032000" imgH="189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0" y="2385060"/>
                        <a:ext cx="3657600" cy="3406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Binary Morphology:  Basic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09600" indent="-609600">
                  <a:buFont typeface="Arial" charset="0"/>
                  <a:buAutoNum type="arabicPeriod"/>
                </a:pPr>
                <a:r>
                  <a:rPr lang="en-US" sz="2800" dirty="0"/>
                  <a:t>Make multiple copies of a shape</a:t>
                </a:r>
              </a:p>
              <a:p>
                <a:pPr marL="609600" indent="-609600">
                  <a:buFont typeface="Arial" charset="0"/>
                  <a:buAutoNum type="arabicPeriod"/>
                </a:pPr>
                <a:r>
                  <a:rPr lang="en-US" sz="2800" dirty="0"/>
                  <a:t>Translate those copies around</a:t>
                </a:r>
              </a:p>
              <a:p>
                <a:pPr marL="609600" indent="-609600">
                  <a:buFont typeface="Arial" charset="0"/>
                  <a:buAutoNum type="arabicPeriod"/>
                </a:pPr>
                <a:r>
                  <a:rPr lang="en-US" sz="2800" dirty="0"/>
                  <a:t>Combine them with either their:</a:t>
                </a:r>
              </a:p>
              <a:p>
                <a:pPr marL="990600" lvl="1" indent="-533400"/>
                <a:r>
                  <a:rPr lang="en-US" sz="2400" dirty="0"/>
                  <a:t>Union,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∪</m:t>
                    </m:r>
                  </m:oMath>
                </a14:m>
                <a:r>
                  <a:rPr lang="en-US" sz="2400" dirty="0"/>
                  <a:t>, in the case of dilation,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⨁</m:t>
                    </m:r>
                  </m:oMath>
                </a14:m>
                <a:endParaRPr lang="en-US" sz="2400" dirty="0"/>
              </a:p>
              <a:p>
                <a:pPr marL="990600" lvl="1" indent="-533400"/>
                <a:r>
                  <a:rPr lang="en-US" sz="2400" dirty="0"/>
                  <a:t>Intersection,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∩</m:t>
                    </m:r>
                  </m:oMath>
                </a14:m>
                <a:r>
                  <a:rPr lang="en-US" sz="2400" dirty="0"/>
                  <a:t>, in the case of erosion,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Θ</m:t>
                    </m:r>
                  </m:oMath>
                </a14:m>
                <a:endParaRPr lang="en-US" sz="2400" dirty="0">
                  <a:sym typeface="Symbol" charset="0"/>
                </a:endParaRPr>
              </a:p>
            </p:txBody>
          </p:sp>
        </mc:Choice>
        <mc:Fallback xmlns="">
          <p:sp>
            <p:nvSpPr>
              <p:cNvPr id="1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47" t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F99A-74A5-AF41-9A4F-8415DC11D67E}" type="slidenum">
              <a:rPr lang="en-US"/>
              <a:pPr/>
              <a:t>3</a:t>
            </a:fld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438400" y="4803775"/>
            <a:ext cx="4178300" cy="835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Dilation makes things bigger</a:t>
            </a:r>
          </a:p>
          <a:p>
            <a:r>
              <a:rPr lang="en-US"/>
              <a:t>Erosion makes things smaller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Binary Morphology:  Basic Idea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ym typeface="Symbol" charset="0"/>
              </a:rPr>
              <a:t>Q: How do we designate: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ym typeface="Symbol" charset="0"/>
              </a:rPr>
              <a:t>The number of copies to make?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ym typeface="Symbol" charset="0"/>
              </a:rPr>
              <a:t>The translation to apply to each copy?</a:t>
            </a:r>
          </a:p>
          <a:p>
            <a:pPr>
              <a:lnSpc>
                <a:spcPct val="120000"/>
              </a:lnSpc>
            </a:pPr>
            <a:r>
              <a:rPr lang="en-US" sz="2400">
                <a:sym typeface="Symbol" charset="0"/>
              </a:rPr>
              <a:t>A: With a structuring element (s.e.)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ym typeface="Symbol" charset="0"/>
              </a:rPr>
              <a:t>A (typically) small binary image.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ym typeface="Symbol" charset="0"/>
              </a:rPr>
              <a:t>We will assume the s.e. always contains the origin.</a:t>
            </a:r>
          </a:p>
          <a:p>
            <a:pPr>
              <a:lnSpc>
                <a:spcPct val="170000"/>
              </a:lnSpc>
            </a:pPr>
            <a:r>
              <a:rPr lang="en-US" sz="2400">
                <a:sym typeface="Symbol" charset="0"/>
              </a:rPr>
              <a:t>For each marked pixel in the s.e.: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ym typeface="Symbol" charset="0"/>
              </a:rPr>
              <a:t>Make a new copy of the original image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ym typeface="Symbol" charset="0"/>
              </a:rPr>
              <a:t>Translate that new copy by the coordinates of the current pixel in the s.e.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5F86-4AAD-8D4E-BD95-F0D7086F390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2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Dilation Example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0B87-F583-5E47-AB16-134345861D14}" type="slidenum">
              <a:rPr lang="en-US"/>
              <a:pPr/>
              <a:t>5</a:t>
            </a:fld>
            <a:endParaRPr lang="en-US"/>
          </a:p>
        </p:txBody>
      </p:sp>
      <p:sp>
        <p:nvSpPr>
          <p:cNvPr id="555015" name="Rectangle 7"/>
          <p:cNvSpPr>
            <a:spLocks noChangeArrowheads="1"/>
          </p:cNvSpPr>
          <p:nvPr/>
        </p:nvSpPr>
        <p:spPr bwMode="auto">
          <a:xfrm>
            <a:off x="5468937" y="2743200"/>
            <a:ext cx="474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Verdana" charset="0"/>
                <a:ea typeface="MS Pゴシック" charset="0"/>
                <a:cs typeface="MS Pゴシック" charset="0"/>
                <a:sym typeface="Symbol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5014" name="Rectangle 6"/>
              <p:cNvSpPr>
                <a:spLocks noChangeArrowheads="1"/>
              </p:cNvSpPr>
              <p:nvPr/>
            </p:nvSpPr>
            <p:spPr bwMode="auto">
              <a:xfrm>
                <a:off x="3352800" y="2784894"/>
                <a:ext cx="43922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charset="0"/>
                          <a:ea typeface="Cambria Math" charset="0"/>
                          <a:cs typeface="Cambria Math" charset="0"/>
                          <a:sym typeface="Symbol" charset="0"/>
                        </a:rPr>
                        <m:t>⨁</m:t>
                      </m:r>
                    </m:oMath>
                  </m:oMathPara>
                </a14:m>
                <a:endParaRPr lang="en-US" sz="2800" dirty="0">
                  <a:latin typeface="Verdana" charset="0"/>
                  <a:ea typeface="MS Pゴシック" charset="0"/>
                  <a:cs typeface="MS Pゴシック" charset="0"/>
                  <a:sym typeface="Symbol" charset="0"/>
                </a:endParaRPr>
              </a:p>
            </p:txBody>
          </p:sp>
        </mc:Choice>
        <mc:Fallback xmlns="">
          <p:sp>
            <p:nvSpPr>
              <p:cNvPr id="5550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2784894"/>
                <a:ext cx="43922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5016" name="Rectangle 8"/>
          <p:cNvSpPr>
            <a:spLocks noChangeArrowheads="1"/>
          </p:cNvSpPr>
          <p:nvPr/>
        </p:nvSpPr>
        <p:spPr bwMode="auto">
          <a:xfrm>
            <a:off x="4114800" y="2057400"/>
            <a:ext cx="10231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f</a:t>
            </a:r>
            <a:r>
              <a:rPr lang="en-US" sz="2000" i="1" baseline="-25000" dirty="0" err="1">
                <a:latin typeface="Times New Roman"/>
                <a:cs typeface="Times New Roman"/>
              </a:rPr>
              <a:t>B</a:t>
            </a:r>
            <a:r>
              <a:rPr lang="en-US" sz="2000" dirty="0"/>
              <a:t> = </a:t>
            </a:r>
            <a:r>
              <a:rPr lang="en-US" sz="2000" dirty="0" err="1"/>
              <a:t>s.e.</a:t>
            </a:r>
            <a:endParaRPr lang="en-US" sz="2000" dirty="0"/>
          </a:p>
        </p:txBody>
      </p:sp>
      <p:graphicFrame>
        <p:nvGraphicFramePr>
          <p:cNvPr id="12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766400"/>
              </p:ext>
            </p:extLst>
          </p:nvPr>
        </p:nvGraphicFramePr>
        <p:xfrm>
          <a:off x="838200" y="2057400"/>
          <a:ext cx="2194560" cy="2194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10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9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9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3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443134"/>
              </p:ext>
            </p:extLst>
          </p:nvPr>
        </p:nvGraphicFramePr>
        <p:xfrm>
          <a:off x="3810000" y="2423160"/>
          <a:ext cx="1463040" cy="1463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-1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-2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-3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-2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-1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823669"/>
              </p:ext>
            </p:extLst>
          </p:nvPr>
        </p:nvGraphicFramePr>
        <p:xfrm>
          <a:off x="6035040" y="2057400"/>
          <a:ext cx="2194560" cy="2194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10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9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9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828800" y="1676400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r>
              <a:rPr lang="en-US" sz="2000" i="1" dirty="0" err="1">
                <a:latin typeface="Times New Roman"/>
                <a:cs typeface="Times New Roman"/>
              </a:rPr>
              <a:t>f</a:t>
            </a:r>
            <a:r>
              <a:rPr lang="en-US" sz="2000" i="1" baseline="-25000" dirty="0" err="1">
                <a:latin typeface="Times New Roman"/>
                <a:cs typeface="Times New Roman"/>
              </a:rPr>
              <a:t>A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990600" y="4328517"/>
            <a:ext cx="20574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A</a:t>
            </a:r>
            <a:r>
              <a:rPr lang="en-US" sz="2000" dirty="0"/>
              <a:t> = { (2,8),(3,8),(7,8),(8,8),(5,6),(2,4),(3,4),(3,3),(4,3),(5,3),(6,3),(7,3),(7,4),(8,4) }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603110" y="4340423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B</a:t>
            </a:r>
            <a:r>
              <a:rPr lang="en-US" sz="2000" dirty="0"/>
              <a:t> = { (0,0),(0,-1) }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Erosion Example</a:t>
            </a:r>
          </a:p>
        </p:txBody>
      </p:sp>
      <p:sp>
        <p:nvSpPr>
          <p:cNvPr id="559125" name="Rectangle 21"/>
          <p:cNvSpPr>
            <a:spLocks noGrp="1" noChangeArrowheads="1"/>
          </p:cNvSpPr>
          <p:nvPr>
            <p:ph idx="1"/>
          </p:nvPr>
        </p:nvSpPr>
        <p:spPr>
          <a:xfrm>
            <a:off x="685800" y="1740845"/>
            <a:ext cx="7772400" cy="7737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For erosion, we translate by the </a:t>
            </a:r>
            <a:r>
              <a:rPr lang="en-US" sz="2400" i="1" dirty="0"/>
              <a:t>negated</a:t>
            </a:r>
            <a:r>
              <a:rPr lang="en-US" sz="2400" dirty="0"/>
              <a:t> coordinates of the current pixel in the </a:t>
            </a:r>
            <a:r>
              <a:rPr lang="en-US" sz="2400" dirty="0" err="1"/>
              <a:t>s.e.</a:t>
            </a:r>
            <a:endParaRPr lang="en-US" sz="24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287B-943D-084B-A655-79D090EFEE6C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8600" y="2616200"/>
            <a:ext cx="8610600" cy="3556000"/>
            <a:chOff x="228600" y="1447800"/>
            <a:chExt cx="8610600" cy="3556000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419600" y="2895600"/>
              <a:ext cx="474663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Verdana" charset="0"/>
                  <a:ea typeface="MS Pゴシック" charset="0"/>
                  <a:cs typeface="MS Pゴシック" charset="0"/>
                  <a:sym typeface="Symbol" charset="0"/>
                </a:rPr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6"/>
                <p:cNvSpPr>
                  <a:spLocks noChangeArrowheads="1"/>
                </p:cNvSpPr>
                <p:nvPr/>
              </p:nvSpPr>
              <p:spPr bwMode="auto">
                <a:xfrm>
                  <a:off x="2590800" y="2937294"/>
                  <a:ext cx="360676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8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Θ</m:t>
                        </m:r>
                      </m:oMath>
                    </m:oMathPara>
                  </a14:m>
                  <a:endParaRPr lang="en-US" sz="2800" dirty="0">
                    <a:latin typeface="Verdana" charset="0"/>
                    <a:ea typeface="MS Pゴシック" charset="0"/>
                    <a:cs typeface="MS Pゴシック" charset="0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12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90800" y="2937294"/>
                  <a:ext cx="360676" cy="4308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225210" y="2209800"/>
              <a:ext cx="10231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1">
              <a:spAutoFit/>
            </a:bodyPr>
            <a:lstStyle/>
            <a:p>
              <a:r>
                <a:rPr lang="en-US" sz="2000" i="1" dirty="0" err="1">
                  <a:latin typeface="Times New Roman"/>
                  <a:cs typeface="Times New Roman"/>
                </a:rPr>
                <a:t>f</a:t>
              </a:r>
              <a:r>
                <a:rPr lang="en-US" sz="2000" i="1" baseline="-25000" dirty="0" err="1">
                  <a:latin typeface="Times New Roman"/>
                  <a:cs typeface="Times New Roman"/>
                </a:rPr>
                <a:t>B</a:t>
              </a:r>
              <a:r>
                <a:rPr lang="en-US" sz="2000" dirty="0"/>
                <a:t> = </a:t>
              </a:r>
              <a:r>
                <a:rPr lang="en-US" sz="2000" dirty="0" err="1"/>
                <a:t>s.e.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" name="Content Placeholder 11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495814595"/>
                    </p:ext>
                  </p:extLst>
                </p:nvPr>
              </p:nvGraphicFramePr>
              <p:xfrm>
                <a:off x="228600" y="2209800"/>
                <a:ext cx="2194560" cy="2194560"/>
              </p:xfrm>
              <a:graphic>
                <a:graphicData uri="http://schemas.openxmlformats.org/drawingml/2006/table">
                  <a:tbl>
                    <a:tblPr>
                      <a:tableStyleId>{5940675A-B579-460E-94D1-54222C63F5DA}</a:tableStyleId>
                    </a:tblPr>
                    <a:tblGrid>
                      <a:gridCol w="182880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5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6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7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8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9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10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11"/>
                          </a:ext>
                        </a:extLst>
                      </a:gridCol>
                    </a:tblGrid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10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9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8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7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6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4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5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5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4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6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3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7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2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8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1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9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0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10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0</a:t>
                            </a:r>
                          </a:p>
                        </a:txBody>
                        <a:tcPr marL="0" marR="0" marT="0" marB="0" anchor="ctr" anchorCtr="1">
                          <a:lnL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1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2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3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4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5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6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7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8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9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10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11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4" name="Content Placeholder 11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495814595"/>
                    </p:ext>
                  </p:extLst>
                </p:nvPr>
              </p:nvGraphicFramePr>
              <p:xfrm>
                <a:off x="228600" y="2209800"/>
                <a:ext cx="2194560" cy="2194560"/>
              </p:xfrm>
              <a:graphic>
                <a:graphicData uri="http://schemas.openxmlformats.org/drawingml/2006/table">
                  <a:tbl>
                    <a:tblPr>
                      <a:tableStyleId>{5940675A-B579-460E-94D1-54222C63F5DA}</a:tableStyleId>
                    </a:tblPr>
                    <a:tblGrid>
                      <a:gridCol w="182880"/>
                      <a:gridCol w="182880"/>
                      <a:gridCol w="182880"/>
                      <a:gridCol w="182880"/>
                      <a:gridCol w="182880"/>
                      <a:gridCol w="182880"/>
                      <a:gridCol w="182880"/>
                      <a:gridCol w="182880"/>
                      <a:gridCol w="182880"/>
                      <a:gridCol w="182880"/>
                      <a:gridCol w="182880"/>
                      <a:gridCol w="182880"/>
                    </a:tblGrid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10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9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8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7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6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5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4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3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2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1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0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0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1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2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3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4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5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6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7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8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9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10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Content Placeholder 11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226514014"/>
                    </p:ext>
                  </p:extLst>
                </p:nvPr>
              </p:nvGraphicFramePr>
              <p:xfrm>
                <a:off x="2920410" y="2575560"/>
                <a:ext cx="1463040" cy="1463040"/>
              </p:xfrm>
              <a:graphic>
                <a:graphicData uri="http://schemas.openxmlformats.org/drawingml/2006/table">
                  <a:tbl>
                    <a:tblPr>
                      <a:tableStyleId>{5940675A-B579-460E-94D1-54222C63F5DA}</a:tableStyleId>
                    </a:tblPr>
                    <a:tblGrid>
                      <a:gridCol w="182880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5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6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7"/>
                          </a:ext>
                        </a:extLst>
                      </a:gridCol>
                    </a:tblGrid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3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2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1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0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-1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4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-2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5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-3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6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-3</a:t>
                            </a:r>
                          </a:p>
                        </a:txBody>
                        <a:tcPr marL="0" marR="0" marT="0" marB="0" anchor="ctr" anchorCtr="1">
                          <a:lnL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-2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-1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0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1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2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3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7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5" name="Content Placeholder 11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226514014"/>
                    </p:ext>
                  </p:extLst>
                </p:nvPr>
              </p:nvGraphicFramePr>
              <p:xfrm>
                <a:off x="2920410" y="2575560"/>
                <a:ext cx="1463040" cy="1463040"/>
              </p:xfrm>
              <a:graphic>
                <a:graphicData uri="http://schemas.openxmlformats.org/drawingml/2006/table">
                  <a:tbl>
                    <a:tblPr>
                      <a:tableStyleId>{5940675A-B579-460E-94D1-54222C63F5DA}</a:tableStyleId>
                    </a:tblPr>
                    <a:tblGrid>
                      <a:gridCol w="182880"/>
                      <a:gridCol w="182880"/>
                      <a:gridCol w="182880"/>
                      <a:gridCol w="182880"/>
                      <a:gridCol w="182880"/>
                      <a:gridCol w="182880"/>
                      <a:gridCol w="182880"/>
                      <a:gridCol w="182880"/>
                    </a:tblGrid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3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2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1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0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-1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-2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-3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-3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-2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-1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0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1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2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3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</a:tr>
                  </a:tbl>
                </a:graphicData>
              </a:graphic>
            </p:graphicFrame>
          </mc:Fallback>
        </mc:AlternateContent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1219200" y="1828800"/>
              <a:ext cx="381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1">
              <a:spAutoFit/>
            </a:bodyPr>
            <a:lstStyle/>
            <a:p>
              <a:r>
                <a:rPr lang="en-US" sz="2000" i="1" dirty="0" err="1">
                  <a:latin typeface="Times New Roman"/>
                  <a:cs typeface="Times New Roman"/>
                </a:rPr>
                <a:t>f</a:t>
              </a:r>
              <a:r>
                <a:rPr lang="en-US" sz="2000" i="1" baseline="-25000" dirty="0" err="1">
                  <a:latin typeface="Times New Roman"/>
                  <a:cs typeface="Times New Roman"/>
                </a:rPr>
                <a:t>A</a:t>
              </a:r>
              <a:endParaRPr lang="en-US" sz="2000" i="1" baseline="-25000" dirty="0">
                <a:latin typeface="Times New Roman"/>
                <a:cs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0" name="Content Placeholder 11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263504919"/>
                    </p:ext>
                  </p:extLst>
                </p:nvPr>
              </p:nvGraphicFramePr>
              <p:xfrm>
                <a:off x="6644640" y="2209800"/>
                <a:ext cx="2194560" cy="2194560"/>
              </p:xfrm>
              <a:graphic>
                <a:graphicData uri="http://schemas.openxmlformats.org/drawingml/2006/table">
                  <a:tbl>
                    <a:tblPr>
                      <a:tableStyleId>{5940675A-B579-460E-94D1-54222C63F5DA}</a:tableStyleId>
                    </a:tblPr>
                    <a:tblGrid>
                      <a:gridCol w="182880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5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6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7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8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09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10"/>
                          </a:ext>
                        </a:extLst>
                      </a:gridCol>
                      <a:gridCol w="182880">
                        <a:extLst>
                          <a:ext uri="{9D8B030D-6E8A-4147-A177-3AD203B41FA5}">
                            <a16:colId xmlns:a16="http://schemas.microsoft.com/office/drawing/2014/main" val="20011"/>
                          </a:ext>
                        </a:extLst>
                      </a:gridCol>
                    </a:tblGrid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10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9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8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7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6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4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5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5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4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6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3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7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2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8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1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9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0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10"/>
                        </a:ext>
                      </a:extLst>
                    </a:tr>
                    <a:tr h="182880"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0</a:t>
                            </a:r>
                          </a:p>
                        </a:txBody>
                        <a:tcPr marL="0" marR="0" marT="0" marB="0" anchor="ctr" anchorCtr="1">
                          <a:lnL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1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2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3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4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5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6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7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8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9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/>
                              <a:t>10</a:t>
                            </a:r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11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20" name="Content Placeholder 11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263504919"/>
                    </p:ext>
                  </p:extLst>
                </p:nvPr>
              </p:nvGraphicFramePr>
              <p:xfrm>
                <a:off x="6644640" y="2209800"/>
                <a:ext cx="2194560" cy="2194560"/>
              </p:xfrm>
              <a:graphic>
                <a:graphicData uri="http://schemas.openxmlformats.org/drawingml/2006/table">
                  <a:tbl>
                    <a:tblPr>
                      <a:tableStyleId>{5940675A-B579-460E-94D1-54222C63F5DA}</a:tableStyleId>
                    </a:tblPr>
                    <a:tblGrid>
                      <a:gridCol w="182880"/>
                      <a:gridCol w="182880"/>
                      <a:gridCol w="182880"/>
                      <a:gridCol w="182880"/>
                      <a:gridCol w="182880"/>
                      <a:gridCol w="182880"/>
                      <a:gridCol w="182880"/>
                      <a:gridCol w="182880"/>
                      <a:gridCol w="182880"/>
                      <a:gridCol w="182880"/>
                      <a:gridCol w="182880"/>
                      <a:gridCol w="182880"/>
                    </a:tblGrid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10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9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8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7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6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5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4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000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3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tx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2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1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rgbClr val="FFFFFF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0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B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solidFill>
                            <a:schemeClr val="bg1"/>
                          </a:solidFill>
                        </a:tcPr>
                      </a:tc>
                    </a:tr>
                    <a:tr h="182880">
                      <a:tc>
                        <a:txBody>
                          <a:bodyPr/>
                          <a:lstStyle/>
                          <a:p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0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1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2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3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4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5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6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7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8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9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800" dirty="0" smtClean="0"/>
                              <a:t>10</a:t>
                            </a:r>
                            <a:endParaRPr lang="en-US" sz="800" dirty="0"/>
                          </a:p>
                        </a:txBody>
                        <a:tcPr marL="0" marR="0" marT="0" marB="0" anchor="ctr" anchorCtr="1"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ap="flat" cmpd="sng" algn="ctr">
                            <a:solidFill>
                              <a:scrgbClr r="0" g="0" b="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noFill/>
                        </a:tcPr>
                      </a:tc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88055644"/>
                    </p:ext>
                  </p:extLst>
                </p:nvPr>
              </p:nvGraphicFramePr>
              <p:xfrm>
                <a:off x="2768010" y="4038600"/>
                <a:ext cx="1956390" cy="9144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263" name="Equation" r:id="rId5" imgW="1168400" imgH="546100" progId="Equation.3">
                        <p:embed/>
                      </p:oleObj>
                    </mc:Choice>
                    <mc:Fallback>
                      <p:oleObj name="Equation" r:id="rId5" imgW="1168400" imgH="5461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68010" y="4038600"/>
                              <a:ext cx="1956390" cy="9144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88055644"/>
                    </p:ext>
                  </p:extLst>
                </p:nvPr>
              </p:nvGraphicFramePr>
              <p:xfrm>
                <a:off x="2768010" y="4038600"/>
                <a:ext cx="1956390" cy="9144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220" name="Equation" r:id="rId7" imgW="1168400" imgH="546100" progId="Equation.3">
                        <p:embed/>
                      </p:oleObj>
                    </mc:Choice>
                    <mc:Fallback>
                      <p:oleObj name="Equation" r:id="rId7" imgW="1168400" imgH="5461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68010" y="4038600"/>
                              <a:ext cx="1956390" cy="9144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6248400" y="2895600"/>
              <a:ext cx="474663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Verdana" charset="0"/>
                  <a:ea typeface="MS Pゴシック" charset="0"/>
                  <a:cs typeface="MS Pゴシック" charset="0"/>
                  <a:sym typeface="Symbol" charset="0"/>
                </a:rPr>
                <a:t>=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953000" y="1447800"/>
              <a:ext cx="1295400" cy="3556000"/>
              <a:chOff x="4953000" y="914400"/>
              <a:chExt cx="1295400" cy="3556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953000" y="914400"/>
                <a:ext cx="1295400" cy="350520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4" name="Content Placeholder 11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9279731"/>
                      </p:ext>
                    </p:extLst>
                  </p:nvPr>
                </p:nvGraphicFramePr>
                <p:xfrm>
                  <a:off x="5029200" y="1371600"/>
                  <a:ext cx="1097280" cy="1097280"/>
                </p:xfrm>
                <a:graphic>
                  <a:graphicData uri="http://schemas.openxmlformats.org/drawingml/2006/table">
                    <a:tbl>
                      <a:tblPr>
                        <a:tableStyleId>{5940675A-B579-460E-94D1-54222C63F5DA}</a:tableStyleId>
                      </a:tblPr>
                      <a:tblGrid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0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1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2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3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4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5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6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7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8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9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10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11"/>
                            </a:ext>
                          </a:extLst>
                        </a:gridCol>
                      </a:tblGrid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10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0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9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1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8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2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7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3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6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4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5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5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4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6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3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7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2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8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1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9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0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10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noFill/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0</a:t>
                              </a:r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noFill/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1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2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3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4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5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6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7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8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9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10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11"/>
                          </a:ext>
                        </a:extLst>
                      </a:tr>
                    </a:tbl>
                  </a:graphicData>
                </a:graphic>
              </p:graphicFrame>
            </mc:Choice>
            <mc:Fallback xmlns="">
              <p:graphicFrame>
                <p:nvGraphicFramePr>
                  <p:cNvPr id="24" name="Content Placeholder 11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9279731"/>
                      </p:ext>
                    </p:extLst>
                  </p:nvPr>
                </p:nvGraphicFramePr>
                <p:xfrm>
                  <a:off x="5029200" y="1371600"/>
                  <a:ext cx="1097280" cy="1097280"/>
                </p:xfrm>
                <a:graphic>
                  <a:graphicData uri="http://schemas.openxmlformats.org/drawingml/2006/table">
                    <a:tbl>
                      <a:tblPr>
                        <a:tableStyleId>{5940675A-B579-460E-94D1-54222C63F5DA}</a:tableStyleId>
                      </a:tblPr>
                      <a:tblGrid>
                        <a:gridCol w="91440"/>
                        <a:gridCol w="91440"/>
                        <a:gridCol w="91440"/>
                        <a:gridCol w="91440"/>
                        <a:gridCol w="91440"/>
                        <a:gridCol w="91440"/>
                        <a:gridCol w="91440"/>
                        <a:gridCol w="91440"/>
                        <a:gridCol w="91440"/>
                        <a:gridCol w="91440"/>
                        <a:gridCol w="91440"/>
                        <a:gridCol w="91440"/>
                      </a:tblGrid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10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9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8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7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6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5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4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3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2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1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0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noFill/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0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noFill/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1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2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3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4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5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6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7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8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9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10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</a:tr>
                    </a:tbl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5" name="Content Placeholder 11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345663524"/>
                      </p:ext>
                    </p:extLst>
                  </p:nvPr>
                </p:nvGraphicFramePr>
                <p:xfrm>
                  <a:off x="5029200" y="2895600"/>
                  <a:ext cx="1097280" cy="1097280"/>
                </p:xfrm>
                <a:graphic>
                  <a:graphicData uri="http://schemas.openxmlformats.org/drawingml/2006/table">
                    <a:tbl>
                      <a:tblPr>
                        <a:tableStyleId>{5940675A-B579-460E-94D1-54222C63F5DA}</a:tableStyleId>
                      </a:tblPr>
                      <a:tblGrid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0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1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2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3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4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5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6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7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8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09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10"/>
                            </a:ext>
                          </a:extLst>
                        </a:gridCol>
                        <a:gridCol w="91440">
                          <a:extLst>
                            <a:ext uri="{9D8B030D-6E8A-4147-A177-3AD203B41FA5}">
                              <a16:colId xmlns:a16="http://schemas.microsoft.com/office/drawing/2014/main" val="20011"/>
                            </a:ext>
                          </a:extLst>
                        </a:gridCol>
                      </a:tblGrid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10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0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9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1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8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2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7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3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6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4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5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5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4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6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3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7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2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8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1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09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0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10"/>
                          </a:ext>
                        </a:extLst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noFill/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0</a:t>
                              </a:r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noFill/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1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2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3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4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5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6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7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8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9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/>
                                <a:t>10</a:t>
                              </a:r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10011"/>
                          </a:ext>
                        </a:extLst>
                      </a:tr>
                    </a:tbl>
                  </a:graphicData>
                </a:graphic>
              </p:graphicFrame>
            </mc:Choice>
            <mc:Fallback xmlns="">
              <p:graphicFrame>
                <p:nvGraphicFramePr>
                  <p:cNvPr id="25" name="Content Placeholder 11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345663524"/>
                      </p:ext>
                    </p:extLst>
                  </p:nvPr>
                </p:nvGraphicFramePr>
                <p:xfrm>
                  <a:off x="5029200" y="2895600"/>
                  <a:ext cx="1097280" cy="1097280"/>
                </p:xfrm>
                <a:graphic>
                  <a:graphicData uri="http://schemas.openxmlformats.org/drawingml/2006/table">
                    <a:tbl>
                      <a:tblPr>
                        <a:tableStyleId>{5940675A-B579-460E-94D1-54222C63F5DA}</a:tableStyleId>
                      </a:tblPr>
                      <a:tblGrid>
                        <a:gridCol w="91440"/>
                        <a:gridCol w="91440"/>
                        <a:gridCol w="91440"/>
                        <a:gridCol w="91440"/>
                        <a:gridCol w="91440"/>
                        <a:gridCol w="91440"/>
                        <a:gridCol w="91440"/>
                        <a:gridCol w="91440"/>
                        <a:gridCol w="91440"/>
                        <a:gridCol w="91440"/>
                        <a:gridCol w="91440"/>
                        <a:gridCol w="91440"/>
                      </a:tblGrid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10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9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8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7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6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5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4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tx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3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000000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2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rgbClr val="FFFFFF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1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0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B>
                            <a:solidFill>
                              <a:schemeClr val="bg1"/>
                            </a:solidFill>
                          </a:tcPr>
                        </a:tc>
                      </a:tr>
                      <a:tr h="91440">
                        <a:tc>
                          <a:txBody>
                            <a:bodyPr/>
                            <a:lstStyle/>
                            <a:p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ap="flat" cmpd="sng" algn="ctr">
                              <a:noFill/>
                              <a:prstDash val="solid"/>
                              <a:round/>
                              <a:headEnd type="none" w="med" len="med"/>
                              <a:tailEnd type="none" w="med" len="med"/>
                            </a:lnR>
                            <a:lnT w="12700" cmpd="sng">
                              <a:noFill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0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ap="flat" cmpd="sng" algn="ctr">
                              <a:noFill/>
                              <a:prstDash val="solid"/>
                              <a:round/>
                              <a:headEnd type="none" w="med" len="med"/>
                              <a:tailEnd type="none" w="med" len="med"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1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2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3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4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5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6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7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8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9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r>
                                <a:rPr lang="en-US" sz="600" dirty="0" smtClean="0"/>
                                <a:t>10</a:t>
                              </a:r>
                              <a:endParaRPr lang="en-US" sz="600" dirty="0"/>
                            </a:p>
                          </a:txBody>
                          <a:tcPr marL="0" marR="0" marT="0" marB="0" anchor="ctr" anchorCtr="1">
                            <a:lnL w="12700" cmpd="sng">
                              <a:noFill/>
                            </a:lnL>
                            <a:lnR w="12700" cmpd="sng">
                              <a:noFill/>
                            </a:lnR>
                            <a:lnT w="12700" cap="flat" cmpd="sng" algn="ctr">
                              <a:solidFill>
                                <a:scrgbClr r="0" g="0" b="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T>
                            <a:lnB w="12700" cmpd="sng">
                              <a:noFill/>
                            </a:lnB>
                            <a:lnTlToBr w="12700" cmpd="sng">
                              <a:noFill/>
                              <a:prstDash val="solid"/>
                            </a:lnTlToBr>
                            <a:lnBlToTr w="12700" cmpd="sng">
                              <a:noFill/>
                              <a:prstDash val="solid"/>
                            </a:lnBlToTr>
                            <a:noFill/>
                          </a:tcPr>
                        </a:tc>
                      </a:tr>
                    </a:tbl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" name="Object 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43631823"/>
                      </p:ext>
                    </p:extLst>
                  </p:nvPr>
                </p:nvGraphicFramePr>
                <p:xfrm>
                  <a:off x="5486400" y="2514600"/>
                  <a:ext cx="3048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264" name="Equation" r:id="rId9" imgW="152400" imgH="152400" progId="Equation.3">
                          <p:embed/>
                        </p:oleObj>
                      </mc:Choice>
                      <mc:Fallback>
                        <p:oleObj name="Equation" r:id="rId9" imgW="152400" imgH="152400" progId="Equation.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486400" y="2514600"/>
                                <a:ext cx="304800" cy="304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" name="Object 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43631823"/>
                      </p:ext>
                    </p:extLst>
                  </p:nvPr>
                </p:nvGraphicFramePr>
                <p:xfrm>
                  <a:off x="5486400" y="2514600"/>
                  <a:ext cx="3048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221" name="Equation" r:id="rId11" imgW="152400" imgH="152400" progId="Equation.3">
                          <p:embed/>
                        </p:oleObj>
                      </mc:Choice>
                      <mc:Fallback>
                        <p:oleObj name="Equation" r:id="rId11" imgW="152400" imgH="152400" progId="Equation.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486400" y="2514600"/>
                                <a:ext cx="304800" cy="304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2" name="Object 3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226427790"/>
                      </p:ext>
                    </p:extLst>
                  </p:nvPr>
                </p:nvGraphicFramePr>
                <p:xfrm>
                  <a:off x="5308600" y="914400"/>
                  <a:ext cx="635000" cy="508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265" name="Equation" r:id="rId13" imgW="317500" imgH="254000" progId="Equation.3">
                          <p:embed/>
                        </p:oleObj>
                      </mc:Choice>
                      <mc:Fallback>
                        <p:oleObj name="Equation" r:id="rId13" imgW="317500" imgH="254000" progId="Equation.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308600" y="914400"/>
                                <a:ext cx="635000" cy="508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2" name="Object 3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226427790"/>
                      </p:ext>
                    </p:extLst>
                  </p:nvPr>
                </p:nvGraphicFramePr>
                <p:xfrm>
                  <a:off x="5308600" y="914400"/>
                  <a:ext cx="635000" cy="508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222" name="Equation" r:id="rId14" imgW="317500" imgH="254000" progId="Equation.3">
                          <p:embed/>
                        </p:oleObj>
                      </mc:Choice>
                      <mc:Fallback>
                        <p:oleObj name="Equation" r:id="rId14" imgW="317500" imgH="254000" progId="Equation.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308600" y="914400"/>
                                <a:ext cx="635000" cy="508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3" name="Object 3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210756810"/>
                      </p:ext>
                    </p:extLst>
                  </p:nvPr>
                </p:nvGraphicFramePr>
                <p:xfrm>
                  <a:off x="5334000" y="3962400"/>
                  <a:ext cx="609600" cy="508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266" name="Equation" r:id="rId16" imgW="304800" imgH="254000" progId="Equation.3">
                          <p:embed/>
                        </p:oleObj>
                      </mc:Choice>
                      <mc:Fallback>
                        <p:oleObj name="Equation" r:id="rId16" imgW="304800" imgH="254000" progId="Equation.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334000" y="3962400"/>
                                <a:ext cx="609600" cy="508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3" name="Object 3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210756810"/>
                      </p:ext>
                    </p:extLst>
                  </p:nvPr>
                </p:nvGraphicFramePr>
                <p:xfrm>
                  <a:off x="5334000" y="3962400"/>
                  <a:ext cx="609600" cy="508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223" name="Equation" r:id="rId17" imgW="304800" imgH="254000" progId="Equation.3">
                          <p:embed/>
                        </p:oleObj>
                      </mc:Choice>
                      <mc:Fallback>
                        <p:oleObj name="Equation" r:id="rId17" imgW="304800" imgH="254000" progId="Equation.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334000" y="3962400"/>
                                <a:ext cx="609600" cy="508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80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0" y="1371600"/>
                <a:ext cx="7772400" cy="4114800"/>
              </a:xfrm>
            </p:spPr>
            <p:txBody>
              <a:bodyPr/>
              <a:lstStyle/>
              <a:p>
                <a:r>
                  <a:rPr lang="en-US" sz="2800" dirty="0"/>
                  <a:t>A (binary) image: </a:t>
                </a:r>
                <a:r>
                  <a:rPr lang="en-US" sz="2800" i="1" dirty="0" err="1">
                    <a:latin typeface="Times New Roman" charset="0"/>
                  </a:rPr>
                  <a:t>f</a:t>
                </a:r>
                <a:r>
                  <a:rPr lang="en-US" sz="2800" i="1" baseline="-25000" dirty="0" err="1">
                    <a:latin typeface="Times New Roman" charset="0"/>
                  </a:rPr>
                  <a:t>A</a:t>
                </a:r>
                <a:endParaRPr lang="en-US" sz="2800" dirty="0"/>
              </a:p>
              <a:p>
                <a:r>
                  <a:rPr lang="en-US" sz="2800" dirty="0"/>
                  <a:t>The set of marked pixels in </a:t>
                </a:r>
                <a:r>
                  <a:rPr lang="en-US" sz="2800" i="1" dirty="0" err="1">
                    <a:latin typeface="Times New Roman" charset="0"/>
                  </a:rPr>
                  <a:t>f</a:t>
                </a:r>
                <a:r>
                  <a:rPr lang="en-US" sz="2800" i="1" baseline="-25000" dirty="0" err="1">
                    <a:latin typeface="Times New Roman" charset="0"/>
                  </a:rPr>
                  <a:t>A</a:t>
                </a:r>
                <a:r>
                  <a:rPr lang="en-US" sz="2800" dirty="0"/>
                  <a:t>: A</a:t>
                </a:r>
              </a:p>
              <a:p>
                <a:pPr lvl="1"/>
                <a:r>
                  <a:rPr lang="en-US" sz="2400" dirty="0"/>
                  <a:t>A = { (</a:t>
                </a:r>
                <a:r>
                  <a:rPr lang="en-US" sz="2400" i="1" dirty="0">
                    <a:latin typeface="Times New Roman" charset="0"/>
                  </a:rPr>
                  <a:t>x</a:t>
                </a:r>
                <a:r>
                  <a:rPr lang="en-US" sz="2400" baseline="-25000" dirty="0">
                    <a:latin typeface="Times New Roman" charset="0"/>
                  </a:rPr>
                  <a:t>1</a:t>
                </a:r>
                <a:r>
                  <a:rPr lang="en-US" sz="2400" dirty="0">
                    <a:latin typeface="Times New Roman" charset="0"/>
                  </a:rPr>
                  <a:t>,</a:t>
                </a:r>
                <a:r>
                  <a:rPr lang="en-US" sz="2400" i="1" dirty="0">
                    <a:latin typeface="Times New Roman" charset="0"/>
                  </a:rPr>
                  <a:t>y</a:t>
                </a:r>
                <a:r>
                  <a:rPr lang="en-US" sz="2400" baseline="-25000" dirty="0">
                    <a:latin typeface="Times New Roman" charset="0"/>
                  </a:rPr>
                  <a:t>1</a:t>
                </a:r>
                <a:r>
                  <a:rPr lang="en-US" sz="2400" dirty="0"/>
                  <a:t>), (</a:t>
                </a:r>
                <a:r>
                  <a:rPr lang="en-US" sz="2400" i="1" dirty="0">
                    <a:latin typeface="Times New Roman" charset="0"/>
                  </a:rPr>
                  <a:t>x</a:t>
                </a:r>
                <a:r>
                  <a:rPr lang="en-US" sz="2400" baseline="-25000" dirty="0">
                    <a:latin typeface="Times New Roman" charset="0"/>
                  </a:rPr>
                  <a:t>2</a:t>
                </a:r>
                <a:r>
                  <a:rPr lang="en-US" sz="2400" dirty="0">
                    <a:latin typeface="Times New Roman" charset="0"/>
                  </a:rPr>
                  <a:t>,</a:t>
                </a:r>
                <a:r>
                  <a:rPr lang="en-US" sz="2400" i="1" dirty="0">
                    <a:latin typeface="Times New Roman" charset="0"/>
                  </a:rPr>
                  <a:t>y</a:t>
                </a:r>
                <a:r>
                  <a:rPr lang="en-US" sz="2400" baseline="-25000" dirty="0">
                    <a:latin typeface="Times New Roman" charset="0"/>
                  </a:rPr>
                  <a:t>2</a:t>
                </a:r>
                <a:r>
                  <a:rPr lang="en-US" sz="2400" dirty="0"/>
                  <a:t>), … }</a:t>
                </a:r>
              </a:p>
              <a:p>
                <a:r>
                  <a:rPr lang="en-US" sz="2800" dirty="0"/>
                  <a:t>A translated image or set:  </a:t>
                </a:r>
                <a:r>
                  <a:rPr lang="en-US" sz="2800" i="1" dirty="0" err="1">
                    <a:latin typeface="Times New Roman" charset="0"/>
                  </a:rPr>
                  <a:t>f</a:t>
                </a:r>
                <a:r>
                  <a:rPr lang="en-US" sz="1600" i="1" dirty="0" err="1">
                    <a:latin typeface="Times New Roman" charset="0"/>
                  </a:rPr>
                  <a:t>A</a:t>
                </a:r>
                <a:r>
                  <a:rPr lang="en-US" sz="1600" i="1" baseline="-25000" dirty="0">
                    <a:latin typeface="Times New Roman" charset="0"/>
                  </a:rPr>
                  <a:t>(</a:t>
                </a:r>
                <a:r>
                  <a:rPr lang="en-US" sz="1600" i="1" baseline="-25000" dirty="0" err="1">
                    <a:latin typeface="Times New Roman" charset="0"/>
                  </a:rPr>
                  <a:t>dx,dy</a:t>
                </a:r>
                <a:r>
                  <a:rPr lang="en-US" sz="1600" i="1" baseline="-25000" dirty="0">
                    <a:latin typeface="Times New Roman" charset="0"/>
                  </a:rPr>
                  <a:t>)</a:t>
                </a:r>
                <a:r>
                  <a:rPr lang="en-US" sz="2800" dirty="0"/>
                  <a:t> or A</a:t>
                </a:r>
                <a:r>
                  <a:rPr lang="en-US" sz="2800" baseline="-25000" dirty="0">
                    <a:latin typeface="Times New Roman" charset="0"/>
                  </a:rPr>
                  <a:t>(</a:t>
                </a:r>
                <a:r>
                  <a:rPr lang="en-US" sz="2800" baseline="-25000" dirty="0" err="1">
                    <a:latin typeface="Times New Roman" charset="0"/>
                  </a:rPr>
                  <a:t>dx,dy</a:t>
                </a:r>
                <a:r>
                  <a:rPr lang="en-US" sz="2800" baseline="-25000" dirty="0">
                    <a:latin typeface="Times New Roman" charset="0"/>
                  </a:rPr>
                  <a:t>)</a:t>
                </a:r>
                <a:endParaRPr lang="en-US" sz="2800" dirty="0"/>
              </a:p>
              <a:p>
                <a:r>
                  <a:rPr lang="en-US" sz="2800" dirty="0"/>
                  <a:t>The number of elements in A: #A</a:t>
                </a:r>
              </a:p>
              <a:p>
                <a:r>
                  <a:rPr lang="en-US" sz="2800" dirty="0"/>
                  <a:t>Complement (inverse) of A:  A</a:t>
                </a:r>
                <a:r>
                  <a:rPr lang="en-US" sz="2800" i="1" baseline="30000" dirty="0">
                    <a:latin typeface="Times New Roman" charset="0"/>
                  </a:rPr>
                  <a:t>c</a:t>
                </a:r>
                <a:endParaRPr lang="en-US" sz="2800" dirty="0"/>
              </a:p>
              <a:p>
                <a:r>
                  <a:rPr lang="en-US" sz="2800" dirty="0"/>
                  <a:t>Reflection (rotation) of A:  Ã</a:t>
                </a:r>
              </a:p>
              <a:p>
                <a:pPr lvl="1"/>
                <a:r>
                  <a:rPr lang="en-US" sz="2400" dirty="0"/>
                  <a:t>Ã = { (</a:t>
                </a:r>
                <a:r>
                  <a:rPr lang="en-US" sz="2400" i="1" dirty="0">
                    <a:latin typeface="Times New Roman" charset="0"/>
                  </a:rPr>
                  <a:t>-x,-y</a:t>
                </a:r>
                <a:r>
                  <a:rPr lang="en-US" sz="2400" dirty="0"/>
                  <a:t>) | (</a:t>
                </a:r>
                <a:r>
                  <a:rPr lang="en-US" sz="2400" i="1" dirty="0" err="1">
                    <a:latin typeface="Times New Roman" charset="0"/>
                  </a:rPr>
                  <a:t>x,y</a:t>
                </a:r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∈</m:t>
                    </m:r>
                  </m:oMath>
                </a14:m>
                <a:r>
                  <a:rPr lang="en-US" sz="2400" dirty="0">
                    <a:sym typeface="Symbol" charset="0"/>
                  </a:rPr>
                  <a:t> </a:t>
                </a:r>
                <a:r>
                  <a:rPr lang="en-US" sz="2400" dirty="0"/>
                  <a:t>A }</a:t>
                </a:r>
              </a:p>
            </p:txBody>
          </p:sp>
        </mc:Choice>
        <mc:Fallback xmlns="">
          <p:sp>
            <p:nvSpPr>
              <p:cNvPr id="558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71600"/>
                <a:ext cx="7772400" cy="4114800"/>
              </a:xfrm>
              <a:blipFill rotWithShape="0">
                <a:blip r:embed="rId3"/>
                <a:stretch>
                  <a:fillRect l="-784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F46D-C494-8343-803B-7953E542CBBC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219200" y="5486400"/>
            <a:ext cx="3200400" cy="1097280"/>
            <a:chOff x="5943600" y="4114800"/>
            <a:chExt cx="3200400" cy="1097280"/>
          </a:xfrm>
        </p:grpSpPr>
        <p:graphicFrame>
          <p:nvGraphicFramePr>
            <p:cNvPr id="6" name="Content Placeholder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6551453"/>
                </p:ext>
              </p:extLst>
            </p:nvPr>
          </p:nvGraphicFramePr>
          <p:xfrm>
            <a:off x="5943600" y="4114800"/>
            <a:ext cx="1097280" cy="1097280"/>
          </p:xfrm>
          <a:graphic>
            <a:graphicData uri="http://schemas.openxmlformats.org/drawingml/2006/table">
              <a:tbl>
                <a:tblPr>
                  <a:tableStyleId>{5940675A-B579-460E-94D1-54222C63F5DA}</a:tableStyleId>
                </a:tblPr>
                <a:tblGrid>
                  <a:gridCol w="18288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2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1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0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tx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0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0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-1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0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-2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-2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-1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0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1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2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graphicFrame>
          <p:nvGraphicFramePr>
            <p:cNvPr id="8" name="Content Placeholder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39132230"/>
                </p:ext>
              </p:extLst>
            </p:nvPr>
          </p:nvGraphicFramePr>
          <p:xfrm>
            <a:off x="7696200" y="4114800"/>
            <a:ext cx="1097280" cy="1097280"/>
          </p:xfrm>
          <a:graphic>
            <a:graphicData uri="http://schemas.openxmlformats.org/drawingml/2006/table">
              <a:tbl>
                <a:tblPr>
                  <a:tableStyleId>{5940675A-B579-460E-94D1-54222C63F5DA}</a:tableStyleId>
                </a:tblPr>
                <a:tblGrid>
                  <a:gridCol w="18288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8288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2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1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tx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0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0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-1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0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rgbClr val="0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-2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endParaRPr lang="en-US" sz="800" dirty="0"/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-2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-1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0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1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800" dirty="0"/>
                          <a:t>2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999812"/>
                </p:ext>
              </p:extLst>
            </p:nvPr>
          </p:nvGraphicFramePr>
          <p:xfrm>
            <a:off x="7035800" y="4397888"/>
            <a:ext cx="3556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9" name="Equation" r:id="rId4" imgW="177800" imgH="203200" progId="Equation.3">
                    <p:embed/>
                  </p:oleObj>
                </mc:Choice>
                <mc:Fallback>
                  <p:oleObj name="Equation" r:id="rId4" imgW="1778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035800" y="4397888"/>
                          <a:ext cx="3556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7652519"/>
                </p:ext>
              </p:extLst>
            </p:nvPr>
          </p:nvGraphicFramePr>
          <p:xfrm>
            <a:off x="8788400" y="4343400"/>
            <a:ext cx="3556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0" name="Equation" r:id="rId6" imgW="177800" imgH="228600" progId="Equation.3">
                    <p:embed/>
                  </p:oleObj>
                </mc:Choice>
                <mc:Fallback>
                  <p:oleObj name="Equation" r:id="rId6" imgW="1778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788400" y="4343400"/>
                          <a:ext cx="3556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627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Dilation:</a:t>
                </a:r>
              </a:p>
              <a:p>
                <a:pPr lvl="1"/>
                <a:r>
                  <a:rPr lang="en-US" dirty="0"/>
                  <a:t>Commutative, Associative, &amp; Distributive</a:t>
                </a:r>
              </a:p>
              <a:p>
                <a:pPr lvl="1"/>
                <a:r>
                  <a:rPr lang="en-US" dirty="0"/>
                  <a:t>Increasing:  If 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ym typeface="Symbol" charset="0"/>
                  </a:rPr>
                  <a:t>B then </a:t>
                </a:r>
                <a:r>
                  <a:rPr lang="en-US" dirty="0"/>
                  <a:t>A</a:t>
                </a:r>
                <a:r>
                  <a:rPr lang="en-US" dirty="0">
                    <a:ea typeface="Cambria Math" charset="0"/>
                    <a:cs typeface="Cambria Math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⨁ </m:t>
                    </m:r>
                  </m:oMath>
                </a14:m>
                <a:r>
                  <a:rPr lang="en-US" dirty="0">
                    <a:sym typeface="Symbol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</m:oMath>
                </a14:m>
                <a:r>
                  <a:rPr lang="en-US" dirty="0">
                    <a:sym typeface="Symbol" charset="0"/>
                  </a:rPr>
                  <a:t> </a:t>
                </a:r>
                <a:r>
                  <a:rPr lang="en-US" dirty="0"/>
                  <a:t>B</a:t>
                </a:r>
                <a:r>
                  <a:rPr lang="en-US" dirty="0">
                    <a:ea typeface="Cambria Math" charset="0"/>
                    <a:cs typeface="Cambria Math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⨁ </m:t>
                    </m:r>
                  </m:oMath>
                </a14:m>
                <a:r>
                  <a:rPr lang="en-US" dirty="0">
                    <a:sym typeface="Symbol" charset="0"/>
                  </a:rPr>
                  <a:t>K </a:t>
                </a:r>
                <a:endParaRPr lang="en-US" dirty="0"/>
              </a:p>
              <a:p>
                <a:pPr lvl="1"/>
                <a:r>
                  <a:rPr lang="en-US" dirty="0"/>
                  <a:t>Extensive: 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</m:oMath>
                </a14:m>
                <a:r>
                  <a:rPr lang="en-US" dirty="0">
                    <a:sym typeface="Symbol" charset="0"/>
                  </a:rPr>
                  <a:t> </a:t>
                </a:r>
                <a:r>
                  <a:rPr lang="en-US" dirty="0"/>
                  <a:t>A</a:t>
                </a:r>
                <a:r>
                  <a:rPr lang="en-US" dirty="0">
                    <a:ea typeface="Cambria Math" charset="0"/>
                    <a:cs typeface="Cambria Math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⨁ </m:t>
                    </m:r>
                  </m:oMath>
                </a14:m>
                <a:r>
                  <a:rPr lang="en-US" dirty="0"/>
                  <a:t>B</a:t>
                </a:r>
              </a:p>
              <a:p>
                <a:r>
                  <a:rPr lang="en-US" dirty="0"/>
                  <a:t>Erosion:</a:t>
                </a:r>
              </a:p>
              <a:p>
                <a:pPr lvl="1"/>
                <a:r>
                  <a:rPr lang="en-US" dirty="0"/>
                  <a:t>Anti-extensive (A</a:t>
                </a:r>
                <a:r>
                  <a:rPr lang="el-GR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charset="0"/>
                        <a:ea typeface="Cambria Math" charset="0"/>
                        <a:cs typeface="Cambria Math" charset="0"/>
                      </a:rPr>
                      <m:t>Θ</m:t>
                    </m:r>
                    <m:r>
                      <a:rPr lang="el-GR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B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</m:oMath>
                </a14:m>
                <a:r>
                  <a:rPr lang="en-US" dirty="0">
                    <a:sym typeface="Symbol" charset="0"/>
                  </a:rPr>
                  <a:t> </a:t>
                </a:r>
                <a:r>
                  <a:rPr lang="en-US" dirty="0"/>
                  <a:t>A), … (see the text)</a:t>
                </a:r>
              </a:p>
              <a:p>
                <a:r>
                  <a:rPr lang="en-US" dirty="0"/>
                  <a:t>Duality:</a:t>
                </a:r>
              </a:p>
              <a:p>
                <a:pPr lvl="1"/>
                <a:r>
                  <a:rPr lang="en-US" dirty="0"/>
                  <a:t>(A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charset="0"/>
                        <a:ea typeface="Cambria Math" charset="0"/>
                        <a:cs typeface="Cambria Math" charset="0"/>
                      </a:rPr>
                      <m:t>Θ</m:t>
                    </m:r>
                  </m:oMath>
                </a14:m>
                <a:r>
                  <a:rPr lang="en-US" dirty="0"/>
                  <a:t> B)</a:t>
                </a:r>
                <a:r>
                  <a:rPr lang="en-US" baseline="30000" dirty="0"/>
                  <a:t>c</a:t>
                </a:r>
                <a:r>
                  <a:rPr lang="en-US" dirty="0"/>
                  <a:t> = A</a:t>
                </a:r>
                <a:r>
                  <a:rPr lang="en-US" baseline="30000" dirty="0"/>
                  <a:t>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⨁</m:t>
                    </m:r>
                  </m:oMath>
                </a14:m>
                <a:r>
                  <a:rPr lang="en-US" dirty="0"/>
                  <a:t> B</a:t>
                </a:r>
              </a:p>
              <a:p>
                <a:pPr lvl="1"/>
                <a:r>
                  <a:rPr lang="en-US" dirty="0"/>
                  <a:t>(A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⨁</m:t>
                    </m:r>
                  </m:oMath>
                </a14:m>
                <a:r>
                  <a:rPr lang="en-US" dirty="0"/>
                  <a:t> B)</a:t>
                </a:r>
                <a:r>
                  <a:rPr lang="en-US" baseline="30000" dirty="0"/>
                  <a:t>c</a:t>
                </a:r>
                <a:r>
                  <a:rPr lang="en-US" dirty="0"/>
                  <a:t> = A</a:t>
                </a:r>
                <a:r>
                  <a:rPr lang="en-US" baseline="30000" dirty="0"/>
                  <a:t>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charset="0"/>
                        <a:ea typeface="Cambria Math" charset="0"/>
                        <a:cs typeface="Cambria Math" charset="0"/>
                      </a:rPr>
                      <m:t>Θ</m:t>
                    </m:r>
                  </m:oMath>
                </a14:m>
                <a:r>
                  <a:rPr lang="en-US" dirty="0"/>
                  <a:t> B</a:t>
                </a:r>
              </a:p>
              <a:p>
                <a:r>
                  <a:rPr lang="en-US" dirty="0"/>
                  <a:t>Not Inverses:</a:t>
                </a:r>
              </a:p>
              <a:p>
                <a:pPr lvl="1"/>
                <a:r>
                  <a:rPr lang="en-US" dirty="0"/>
                  <a:t>A ≠ (A</a:t>
                </a:r>
                <a:r>
                  <a:rPr lang="el-GR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charset="0"/>
                        <a:ea typeface="Cambria Math" charset="0"/>
                        <a:cs typeface="Cambria Math" charset="0"/>
                      </a:rPr>
                      <m:t>Θ</m:t>
                    </m:r>
                    <m:r>
                      <a:rPr lang="el-GR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B)</a:t>
                </a:r>
                <a:r>
                  <a:rPr lang="en-US" dirty="0">
                    <a:ea typeface="Cambria Math" charset="0"/>
                    <a:cs typeface="Cambria Math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⨁ </m:t>
                    </m:r>
                  </m:oMath>
                </a14:m>
                <a:r>
                  <a:rPr lang="en-US" dirty="0"/>
                  <a:t>B</a:t>
                </a:r>
              </a:p>
              <a:p>
                <a:pPr lvl="1"/>
                <a:r>
                  <a:rPr lang="en-US" dirty="0"/>
                  <a:t>A ≠ (A</a:t>
                </a:r>
                <a:r>
                  <a:rPr lang="en-US" dirty="0">
                    <a:ea typeface="Cambria Math" charset="0"/>
                    <a:cs typeface="Cambria Math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⨁ </m:t>
                    </m:r>
                  </m:oMath>
                </a14:m>
                <a:r>
                  <a:rPr lang="en-US" dirty="0"/>
                  <a:t>B)</a:t>
                </a:r>
                <a:r>
                  <a:rPr lang="el-GR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charset="0"/>
                        <a:ea typeface="Cambria Math" charset="0"/>
                        <a:cs typeface="Cambria Math" charset="0"/>
                      </a:rPr>
                      <m:t>Θ</m:t>
                    </m:r>
                    <m:r>
                      <a:rPr lang="el-GR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B</a:t>
                </a:r>
              </a:p>
            </p:txBody>
          </p:sp>
        </mc:Choice>
        <mc:Fallback xmlns="">
          <p:sp>
            <p:nvSpPr>
              <p:cNvPr id="566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9" t="-2537" b="-4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0AF-03D4-8542-942E-0CE53118C9F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2914650" y="3962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566277" name="Rectangle 5"/>
          <p:cNvSpPr>
            <a:spLocks noChangeArrowheads="1"/>
          </p:cNvSpPr>
          <p:nvPr/>
        </p:nvSpPr>
        <p:spPr bwMode="auto">
          <a:xfrm>
            <a:off x="2914650" y="4343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~</a:t>
            </a:r>
          </a:p>
        </p:txBody>
      </p:sp>
      <p:grpSp>
        <p:nvGrpSpPr>
          <p:cNvPr id="566280" name="Group 8"/>
          <p:cNvGrpSpPr>
            <a:grpSpLocks/>
          </p:cNvGrpSpPr>
          <p:nvPr/>
        </p:nvGrpSpPr>
        <p:grpSpPr bwMode="auto">
          <a:xfrm>
            <a:off x="4724400" y="4191000"/>
            <a:ext cx="2667000" cy="1828800"/>
            <a:chOff x="3360" y="2976"/>
            <a:chExt cx="1680" cy="1152"/>
          </a:xfrm>
        </p:grpSpPr>
        <p:sp>
          <p:nvSpPr>
            <p:cNvPr id="566278" name="AutoShape 6"/>
            <p:cNvSpPr>
              <a:spLocks noChangeArrowheads="1"/>
            </p:cNvSpPr>
            <p:nvPr/>
          </p:nvSpPr>
          <p:spPr bwMode="auto">
            <a:xfrm>
              <a:off x="3360" y="2976"/>
              <a:ext cx="1680" cy="528"/>
            </a:xfrm>
            <a:prstGeom prst="wedgeRoundRectCallout">
              <a:avLst>
                <a:gd name="adj1" fmla="val -111250"/>
                <a:gd name="adj2" fmla="val 96782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This is actually the</a:t>
              </a:r>
            </a:p>
            <a:p>
              <a:pPr algn="ctr"/>
              <a:r>
                <a:rPr lang="en-US" i="1"/>
                <a:t>opening</a:t>
              </a:r>
              <a:r>
                <a:rPr lang="en-US"/>
                <a:t> of A by B</a:t>
              </a:r>
              <a:endParaRPr lang="en-US" i="1"/>
            </a:p>
          </p:txBody>
        </p:sp>
        <p:sp>
          <p:nvSpPr>
            <p:cNvPr id="566279" name="AutoShape 7"/>
            <p:cNvSpPr>
              <a:spLocks noChangeArrowheads="1"/>
            </p:cNvSpPr>
            <p:nvPr/>
          </p:nvSpPr>
          <p:spPr bwMode="auto">
            <a:xfrm>
              <a:off x="3360" y="3600"/>
              <a:ext cx="1680" cy="528"/>
            </a:xfrm>
            <a:prstGeom prst="wedgeRoundRectCallout">
              <a:avLst>
                <a:gd name="adj1" fmla="val -110597"/>
                <a:gd name="adj2" fmla="val 26134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This is actually the</a:t>
              </a:r>
            </a:p>
            <a:p>
              <a:pPr algn="ctr"/>
              <a:r>
                <a:rPr lang="en-US" i="1"/>
                <a:t>closing</a:t>
              </a:r>
              <a:r>
                <a:rPr lang="en-US"/>
                <a:t> of A by B</a:t>
              </a:r>
              <a:endParaRPr lang="en-US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832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000" i="1" dirty="0" err="1">
                    <a:latin typeface="Times New Roman" charset="0"/>
                  </a:rPr>
                  <a:t>f</a:t>
                </a:r>
                <a:r>
                  <a:rPr lang="en-US" sz="2000" i="1" baseline="-25000" dirty="0" err="1">
                    <a:latin typeface="Times New Roman" charset="0"/>
                  </a:rPr>
                  <a:t>A</a:t>
                </a:r>
                <a:r>
                  <a:rPr lang="en-US" sz="2400" dirty="0"/>
                  <a:t> </a:t>
                </a:r>
                <a:r>
                  <a:rPr lang="en-US" sz="2400" i="1" dirty="0">
                    <a:latin typeface="Times New Roman" charset="0"/>
                  </a:rPr>
                  <a:t>o</a:t>
                </a:r>
                <a:r>
                  <a:rPr lang="en-US" sz="2400" dirty="0"/>
                  <a:t> </a:t>
                </a:r>
                <a:r>
                  <a:rPr lang="en-US" sz="2000" i="1" dirty="0" err="1">
                    <a:latin typeface="Times New Roman" charset="0"/>
                  </a:rPr>
                  <a:t>f</a:t>
                </a:r>
                <a:r>
                  <a:rPr lang="en-US" sz="2000" i="1" baseline="-25000" dirty="0" err="1">
                    <a:latin typeface="Times New Roman" charset="0"/>
                  </a:rPr>
                  <a:t>B</a:t>
                </a:r>
                <a:r>
                  <a:rPr lang="en-US" sz="2400" dirty="0"/>
                  <a:t> = (</a:t>
                </a:r>
                <a:r>
                  <a:rPr lang="en-US" sz="2000" i="1" dirty="0" err="1">
                    <a:latin typeface="Times New Roman" charset="0"/>
                  </a:rPr>
                  <a:t>f</a:t>
                </a:r>
                <a:r>
                  <a:rPr lang="en-US" sz="2000" i="1" baseline="-25000" dirty="0" err="1">
                    <a:latin typeface="Times New Roman" charset="0"/>
                  </a:rPr>
                  <a:t>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 charset="0"/>
                        <a:ea typeface="Cambria Math" charset="0"/>
                        <a:cs typeface="Cambria Math" charset="0"/>
                      </a:rPr>
                      <m:t>Θ</m:t>
                    </m:r>
                  </m:oMath>
                </a14:m>
                <a:r>
                  <a:rPr lang="en-US" sz="2400" dirty="0">
                    <a:sym typeface="Symbol" charset="0"/>
                  </a:rPr>
                  <a:t> </a:t>
                </a:r>
                <a:r>
                  <a:rPr lang="en-US" sz="2000" i="1" dirty="0" err="1">
                    <a:latin typeface="Times New Roman" charset="0"/>
                  </a:rPr>
                  <a:t>f</a:t>
                </a:r>
                <a:r>
                  <a:rPr lang="en-US" sz="2000" i="1" baseline="-25000" dirty="0" err="1">
                    <a:latin typeface="Times New Roman" charset="0"/>
                  </a:rPr>
                  <a:t>B</a:t>
                </a:r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⨁</m:t>
                    </m:r>
                  </m:oMath>
                </a14:m>
                <a:r>
                  <a:rPr lang="en-US" sz="2400" dirty="0">
                    <a:sym typeface="Symbol" charset="0"/>
                  </a:rPr>
                  <a:t> </a:t>
                </a:r>
                <a:r>
                  <a:rPr lang="en-US" sz="2000" i="1" dirty="0" err="1">
                    <a:latin typeface="Times New Roman" charset="0"/>
                  </a:rPr>
                  <a:t>f</a:t>
                </a:r>
                <a:r>
                  <a:rPr lang="en-US" sz="2000" i="1" baseline="-25000" dirty="0" err="1">
                    <a:latin typeface="Times New Roman" charset="0"/>
                  </a:rPr>
                  <a:t>B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Preserves the geometry of objects that are </a:t>
                </a:r>
                <a:r>
                  <a:rPr lang="en-US" altLang="ja-JP" sz="2400" dirty="0"/>
                  <a:t>“</a:t>
                </a:r>
                <a:r>
                  <a:rPr lang="en-US" sz="2400" dirty="0"/>
                  <a:t>big enough”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Erases smaller objects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Mental Concept: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“Pick up” the </a:t>
                </a:r>
                <a:r>
                  <a:rPr lang="en-US" sz="2000" dirty="0" err="1"/>
                  <a:t>s.e.</a:t>
                </a:r>
                <a:r>
                  <a:rPr lang="en-US" sz="2000" dirty="0"/>
                  <a:t> and place it in </a:t>
                </a:r>
                <a:r>
                  <a:rPr lang="en-US" sz="1800" i="1" dirty="0" err="1">
                    <a:latin typeface="Times New Roman" charset="0"/>
                  </a:rPr>
                  <a:t>f</a:t>
                </a:r>
                <a:r>
                  <a:rPr lang="en-US" sz="1800" i="1" baseline="-25000" dirty="0" err="1">
                    <a:latin typeface="Times New Roman" charset="0"/>
                  </a:rPr>
                  <a:t>A</a:t>
                </a:r>
                <a:r>
                  <a:rPr lang="en-US" sz="2000" dirty="0"/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Never place the </a:t>
                </a:r>
                <a:r>
                  <a:rPr lang="en-US" sz="2000" dirty="0" err="1"/>
                  <a:t>s.e.</a:t>
                </a:r>
                <a:r>
                  <a:rPr lang="en-US" sz="2000" dirty="0"/>
                  <a:t> anywhere it covers any pixels in </a:t>
                </a:r>
                <a:r>
                  <a:rPr lang="en-US" sz="1800" i="1" dirty="0" err="1">
                    <a:latin typeface="Times New Roman" charset="0"/>
                  </a:rPr>
                  <a:t>f</a:t>
                </a:r>
                <a:r>
                  <a:rPr lang="en-US" sz="1800" i="1" baseline="-25000" dirty="0" err="1">
                    <a:latin typeface="Times New Roman" charset="0"/>
                  </a:rPr>
                  <a:t>A</a:t>
                </a:r>
                <a:r>
                  <a:rPr lang="en-US" sz="2000" dirty="0"/>
                  <a:t> that are not marked.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i="1" dirty="0" err="1">
                    <a:latin typeface="Times New Roman" charset="0"/>
                  </a:rPr>
                  <a:t>f</a:t>
                </a:r>
                <a:r>
                  <a:rPr lang="en-US" sz="1800" i="1" baseline="-25000" dirty="0" err="1">
                    <a:latin typeface="Times New Roman" charset="0"/>
                  </a:rPr>
                  <a:t>A</a:t>
                </a:r>
                <a:r>
                  <a:rPr lang="en-US" sz="2000" dirty="0"/>
                  <a:t> </a:t>
                </a:r>
                <a:r>
                  <a:rPr lang="en-US" sz="2000" i="1" dirty="0">
                    <a:latin typeface="Times New Roman" charset="0"/>
                  </a:rPr>
                  <a:t>o</a:t>
                </a:r>
                <a:r>
                  <a:rPr lang="en-US" sz="2000" dirty="0"/>
                  <a:t> </a:t>
                </a:r>
                <a:r>
                  <a:rPr lang="en-US" sz="1800" i="1" dirty="0" err="1">
                    <a:latin typeface="Times New Roman" charset="0"/>
                  </a:rPr>
                  <a:t>f</a:t>
                </a:r>
                <a:r>
                  <a:rPr lang="en-US" sz="1800" i="1" baseline="-25000" dirty="0" err="1">
                    <a:latin typeface="Times New Roman" charset="0"/>
                  </a:rPr>
                  <a:t>B</a:t>
                </a:r>
                <a:r>
                  <a:rPr lang="en-US" sz="2000" dirty="0"/>
                  <a:t> = the set of (marked) pixels in </a:t>
                </a:r>
                <a:r>
                  <a:rPr lang="en-US" sz="1800" i="1" dirty="0" err="1">
                    <a:latin typeface="Times New Roman" charset="0"/>
                  </a:rPr>
                  <a:t>f</a:t>
                </a:r>
                <a:r>
                  <a:rPr lang="en-US" sz="1800" i="1" baseline="-25000" dirty="0" err="1">
                    <a:latin typeface="Times New Roman" charset="0"/>
                  </a:rPr>
                  <a:t>A</a:t>
                </a:r>
                <a:r>
                  <a:rPr lang="en-US" sz="2000" dirty="0"/>
                  <a:t> which can be covered by the </a:t>
                </a:r>
                <a:r>
                  <a:rPr lang="en-US" sz="2000" dirty="0" err="1"/>
                  <a:t>s.e.</a:t>
                </a:r>
                <a:endParaRPr lang="en-US" sz="2000" dirty="0"/>
              </a:p>
            </p:txBody>
          </p:sp>
        </mc:Choice>
        <mc:Fallback xmlns="">
          <p:sp>
            <p:nvSpPr>
              <p:cNvPr id="568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71" t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02A7-D339-6A44-919A-D0AEDCA3BF4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G 20 Light Blue Perspective">
  <a:themeElements>
    <a:clrScheme name="Custom 4">
      <a:dk1>
        <a:sysClr val="windowText" lastClr="000000"/>
      </a:dk1>
      <a:lt1>
        <a:sysClr val="window" lastClr="FFFFFF"/>
      </a:lt1>
      <a:dk2>
        <a:srgbClr val="3E3D2D"/>
      </a:dk2>
      <a:lt2>
        <a:srgbClr val="FFFF66"/>
      </a:lt2>
      <a:accent1>
        <a:srgbClr val="FF8000"/>
      </a:accent1>
      <a:accent2>
        <a:srgbClr val="71685A"/>
      </a:accent2>
      <a:accent3>
        <a:srgbClr val="FF0000"/>
      </a:accent3>
      <a:accent4>
        <a:srgbClr val="909465"/>
      </a:accent4>
      <a:accent5>
        <a:srgbClr val="956B43"/>
      </a:accent5>
      <a:accent6>
        <a:srgbClr val="FEA022"/>
      </a:accent6>
      <a:hlink>
        <a:srgbClr val="414100"/>
      </a:hlink>
      <a:folHlink>
        <a:srgbClr val="5252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G 20 Light Blue Perspective" id="{5AC1C4FA-7A36-1D43-80F5-462204DC1D52}" vid="{6B995E09-5273-E04E-8EC3-1BDD75B423E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JG 20 Light Blue Perspective</Template>
  <TotalTime>13451</TotalTime>
  <Words>2054</Words>
  <Application>Microsoft Macintosh PowerPoint</Application>
  <PresentationFormat>On-screen Show (4:3)</PresentationFormat>
  <Paragraphs>589</Paragraphs>
  <Slides>24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Verdana</vt:lpstr>
      <vt:lpstr>Wingdings</vt:lpstr>
      <vt:lpstr>JG 20 Light Blue Perspective</vt:lpstr>
      <vt:lpstr>Equation</vt:lpstr>
      <vt:lpstr>Lecture 17: Morphology (ch 7) &amp; Image Matching (ch 13)  ch. 7 and ch. 13 of Machine Vision by Wesley E. Snyder &amp; Hairong Qi</vt:lpstr>
      <vt:lpstr>Mathematical Morphology</vt:lpstr>
      <vt:lpstr>Binary Morphology:  Basic Idea</vt:lpstr>
      <vt:lpstr>Binary Morphology:  Basic Idea</vt:lpstr>
      <vt:lpstr>Dilation Example</vt:lpstr>
      <vt:lpstr>Erosion Example</vt:lpstr>
      <vt:lpstr>Notation</vt:lpstr>
      <vt:lpstr>Properties</vt:lpstr>
      <vt:lpstr>Opening</vt:lpstr>
      <vt:lpstr>Opening Example</vt:lpstr>
      <vt:lpstr>Gray-Scale Morphology</vt:lpstr>
      <vt:lpstr>The Umbra</vt:lpstr>
      <vt:lpstr>The Distance Transform (DT)</vt:lpstr>
      <vt:lpstr>Voronoi Diagram</vt:lpstr>
      <vt:lpstr>Imaging Matching (ch. 13)</vt:lpstr>
      <vt:lpstr>Template Matching</vt:lpstr>
      <vt:lpstr>Eigenimages</vt:lpstr>
      <vt:lpstr>PCA  (K-L Expansion)</vt:lpstr>
      <vt:lpstr>Eigenimages:  Procedure</vt:lpstr>
      <vt:lpstr>Eigenimages Example</vt:lpstr>
      <vt:lpstr>Matching Simple Features</vt:lpstr>
      <vt:lpstr>Graph Matching: Association Graphs</vt:lpstr>
      <vt:lpstr>Graph Matching: Springs &amp; Templates</vt:lpstr>
      <vt:lpstr>Graph Matching: Springs &amp; Templates</vt:lpstr>
    </vt:vector>
  </TitlesOfParts>
  <Company>CMU Robotics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In Medical Image Analysis</dc:title>
  <dc:creator>John Galeotti</dc:creator>
  <cp:lastModifiedBy>John Michael Galeotti</cp:lastModifiedBy>
  <cp:revision>399</cp:revision>
  <cp:lastPrinted>2020-03-30T01:35:03Z</cp:lastPrinted>
  <dcterms:created xsi:type="dcterms:W3CDTF">2008-01-12T23:25:59Z</dcterms:created>
  <dcterms:modified xsi:type="dcterms:W3CDTF">2020-03-30T01:35:05Z</dcterms:modified>
</cp:coreProperties>
</file>