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853" r:id="rId1"/>
  </p:sldMasterIdLst>
  <p:notesMasterIdLst>
    <p:notesMasterId r:id="rId20"/>
  </p:notesMasterIdLst>
  <p:handoutMasterIdLst>
    <p:handoutMasterId r:id="rId21"/>
  </p:handoutMasterIdLst>
  <p:sldIdLst>
    <p:sldId id="259" r:id="rId2"/>
    <p:sldId id="290" r:id="rId3"/>
    <p:sldId id="262" r:id="rId4"/>
    <p:sldId id="266" r:id="rId5"/>
    <p:sldId id="273" r:id="rId6"/>
    <p:sldId id="294" r:id="rId7"/>
    <p:sldId id="274" r:id="rId8"/>
    <p:sldId id="275" r:id="rId9"/>
    <p:sldId id="289" r:id="rId10"/>
    <p:sldId id="291" r:id="rId11"/>
    <p:sldId id="292" r:id="rId12"/>
    <p:sldId id="293" r:id="rId13"/>
    <p:sldId id="295" r:id="rId14"/>
    <p:sldId id="277" r:id="rId15"/>
    <p:sldId id="278" r:id="rId16"/>
    <p:sldId id="280" r:id="rId17"/>
    <p:sldId id="281" r:id="rId18"/>
    <p:sldId id="282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gray" frameSlides="1"/>
  <p:clrMru>
    <a:srgbClr val="80808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90" autoAdjust="0"/>
    <p:restoredTop sz="85238" autoAdjust="0"/>
  </p:normalViewPr>
  <p:slideViewPr>
    <p:cSldViewPr>
      <p:cViewPr varScale="1">
        <p:scale>
          <a:sx n="108" d="100"/>
          <a:sy n="108" d="100"/>
        </p:scale>
        <p:origin x="171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806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806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806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1608A7B-DDDE-0445-A685-8FBB9BF92A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95481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A3C8129-0436-C64E-8387-C4EC81BBA8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0319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0B356E-BBAA-0343-9DB5-D8907C79B417}" type="slidenum">
              <a:rPr lang="en-US"/>
              <a:pPr/>
              <a:t>1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 To print these slides in </a:t>
            </a:r>
            <a:r>
              <a:rPr lang="en-US" dirty="0" err="1"/>
              <a:t>grayscale</a:t>
            </a:r>
            <a:r>
              <a:rPr lang="en-US" dirty="0"/>
              <a:t> (e.g., on a laser printer), first change the Theme Background to “Style 1” (i.e., dark text on white background), and then tell PowerPoint’s print dialog that the “Output” is “</a:t>
            </a:r>
            <a:r>
              <a:rPr lang="en-US" dirty="0" err="1"/>
              <a:t>Grayscale</a:t>
            </a:r>
            <a:r>
              <a:rPr lang="en-US" dirty="0"/>
              <a:t>.”  Everything should be clearly legible then.  This is how I also generate the .</a:t>
            </a:r>
            <a:r>
              <a:rPr lang="en-US" dirty="0" err="1"/>
              <a:t>pdf</a:t>
            </a:r>
            <a:r>
              <a:rPr lang="en-US" dirty="0"/>
              <a:t> handouts.</a:t>
            </a:r>
          </a:p>
        </p:txBody>
      </p:sp>
    </p:spTree>
    <p:extLst>
      <p:ext uri="{BB962C8B-B14F-4D97-AF65-F5344CB8AC3E}">
        <p14:creationId xmlns:p14="http://schemas.microsoft.com/office/powerpoint/2010/main" val="630382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B4C0AC-E6F3-6A41-B393-BE32ADB67877}" type="slidenum">
              <a:rPr lang="en-US"/>
              <a:pPr/>
              <a:t>11</a:t>
            </a:fld>
            <a:endParaRPr lang="en-US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401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B4C0AC-E6F3-6A41-B393-BE32ADB67877}" type="slidenum">
              <a:rPr lang="en-US"/>
              <a:pPr/>
              <a:t>12</a:t>
            </a:fld>
            <a:endParaRPr lang="en-US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3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A66D1C-96C7-4C43-B0FC-7068543ADBCA}" type="slidenum">
              <a:rPr lang="en-US"/>
              <a:pPr/>
              <a:t>14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DF8677-DE78-D04A-94C6-9CF461B381DD}" type="slidenum">
              <a:rPr lang="en-US"/>
              <a:pPr/>
              <a:t>15</a:t>
            </a:fld>
            <a:endParaRPr lang="en-US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0341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9DAD7F-FEE6-FC4B-B877-4127D5F97228}" type="slidenum">
              <a:rPr lang="en-US"/>
              <a:pPr/>
              <a:t>16</a:t>
            </a:fld>
            <a:endParaRPr lang="en-U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9183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5DF7DE-1F7F-7E4F-892C-DFE85DC4239F}" type="slidenum">
              <a:rPr lang="en-US"/>
              <a:pPr/>
              <a:t>17</a:t>
            </a:fld>
            <a:endParaRPr lang="en-U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2235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FE2FAD-146B-AC4E-8743-45CDE3437059}" type="slidenum">
              <a:rPr lang="en-US"/>
              <a:pPr/>
              <a:t>18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82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B02623-43A4-5A41-B0BD-0334D7301321}" type="slidenum">
              <a:rPr lang="en-US"/>
              <a:pPr/>
              <a:t>2</a:t>
            </a:fld>
            <a:endParaRPr lang="en-US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Diagram is public domain, from http://commons.wikimedia.org/wiki/File:BodyPlanes.jpg from http://training.seer.cancer.gov/module_anatomy/unit1_3_terminology2_planes.html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65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2B427E-7E02-9A47-8612-0831917A1C80}" type="slidenum">
              <a:rPr lang="en-US"/>
              <a:pPr/>
              <a:t>3</a:t>
            </a:fld>
            <a:endParaRPr lang="en-US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 = </a:t>
            </a:r>
            <a:r>
              <a:rPr lang="en-US">
                <a:solidFill>
                  <a:srgbClr val="FFFF00"/>
                </a:solidFill>
              </a:rPr>
              <a:t>Simultaneous measurements on a spatial grid</a:t>
            </a:r>
          </a:p>
          <a:p>
            <a:r>
              <a:rPr lang="en-US">
                <a:solidFill>
                  <a:srgbClr val="FFFF00"/>
                </a:solidFill>
              </a:rPr>
              <a:t>mainly EM radiation and sound</a:t>
            </a:r>
          </a:p>
        </p:txBody>
      </p:sp>
    </p:spTree>
    <p:extLst>
      <p:ext uri="{BB962C8B-B14F-4D97-AF65-F5344CB8AC3E}">
        <p14:creationId xmlns:p14="http://schemas.microsoft.com/office/powerpoint/2010/main" val="208622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D57C70-676F-F94D-AC8F-43EC45410C8F}" type="slidenum">
              <a:rPr lang="en-US"/>
              <a:pPr/>
              <a:t>4</a:t>
            </a:fld>
            <a:endParaRPr lang="en-US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Wilhelm </a:t>
            </a:r>
            <a:r>
              <a:rPr lang="en-US" dirty="0" err="1"/>
              <a:t>Röntgen's</a:t>
            </a:r>
            <a:r>
              <a:rPr lang="en-US" dirty="0"/>
              <a:t> first "medical" x-ray, of his wife's hand, taken on 22 December 1895</a:t>
            </a:r>
          </a:p>
          <a:p>
            <a:r>
              <a:rPr lang="en-US" dirty="0"/>
              <a:t>(</a:t>
            </a:r>
            <a:r>
              <a:rPr lang="en-US" dirty="0" err="1"/>
              <a:t>rĕnt'gən</a:t>
            </a:r>
            <a:r>
              <a:rPr lang="en-US" dirty="0"/>
              <a:t>, pronounce like </a:t>
            </a:r>
            <a:r>
              <a:rPr lang="ja-JP" altLang="en-US" dirty="0"/>
              <a:t>“</a:t>
            </a:r>
            <a:r>
              <a:rPr lang="en-US" dirty="0"/>
              <a:t>want</a:t>
            </a:r>
            <a:r>
              <a:rPr lang="ja-JP" altLang="en-US" dirty="0"/>
              <a:t>”</a:t>
            </a:r>
            <a:r>
              <a:rPr lang="en-US" dirty="0"/>
              <a:t>, but with an R)</a:t>
            </a:r>
          </a:p>
          <a:p>
            <a:endParaRPr lang="en-US" dirty="0"/>
          </a:p>
          <a:p>
            <a:r>
              <a:rPr lang="en-US" dirty="0"/>
              <a:t>Left Image is public domain from:  http://</a:t>
            </a:r>
            <a:r>
              <a:rPr lang="en-US" dirty="0" err="1"/>
              <a:t>imagine.gsfc.nasa.gov</a:t>
            </a:r>
            <a:r>
              <a:rPr lang="en-US" dirty="0"/>
              <a:t>/docs/people/</a:t>
            </a:r>
            <a:r>
              <a:rPr lang="en-US" dirty="0" err="1"/>
              <a:t>Wilhelm_Roentgen.html</a:t>
            </a:r>
            <a:endParaRPr lang="en-US" dirty="0"/>
          </a:p>
          <a:p>
            <a:r>
              <a:rPr lang="en-US" dirty="0"/>
              <a:t>Right</a:t>
            </a:r>
            <a:r>
              <a:rPr lang="en-US" baseline="0" dirty="0"/>
              <a:t> Image is expired-copyright public domain from:  http://</a:t>
            </a:r>
            <a:r>
              <a:rPr lang="en-US" baseline="0" dirty="0" err="1"/>
              <a:t>en.wikipedia.org</a:t>
            </a:r>
            <a:r>
              <a:rPr lang="en-US" baseline="0" dirty="0"/>
              <a:t>/wiki/</a:t>
            </a:r>
            <a:r>
              <a:rPr lang="en-US" baseline="0" dirty="0" err="1"/>
              <a:t>File:Roentgen-x-ray-von-kollikers-hand.jpg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894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79620E-3818-7C46-961E-6179AE1E28BC}" type="slidenum">
              <a:rPr lang="en-US"/>
              <a:pPr/>
              <a:t>5</a:t>
            </a:fld>
            <a:endParaRPr lang="en-US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632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204968-A5FE-7F4D-96B5-15325C719FB1}" type="slidenum">
              <a:rPr lang="en-US"/>
              <a:pPr/>
              <a:t>7</a:t>
            </a:fld>
            <a:endParaRPr lang="en-US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“Medical systems generally use the Hounsfield Unit (HU), in which air is given a CT number of -1000 and water is given a value of 0, causing most soft tissues to have values ranging from -100 to 100 and bone to range from 600 to over 2000” (quoted</a:t>
            </a:r>
            <a:r>
              <a:rPr lang="en-US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from http://</a:t>
            </a:r>
            <a:r>
              <a:rPr lang="en-US" sz="1200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www.ctlab.geo.utexas.edu</a:t>
            </a:r>
            <a:r>
              <a:rPr lang="en-US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/overview/</a:t>
            </a:r>
            <a:r>
              <a:rPr lang="en-US" sz="1200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index.php</a:t>
            </a:r>
            <a:r>
              <a:rPr lang="en-US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which in turn quotes </a:t>
            </a:r>
            <a:r>
              <a:rPr lang="en-US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Zatz</a:t>
            </a: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, L.M., 1981. Basic principles of computed tomography scanning. In: T.H. Newton, D.G. Potts, (Eds.), Technical Aspects of Computed Tomography. Mosby, St. Louis, pp. 3853-3876.).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077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770D58-C7C0-674B-8DBC-B57A36BA5D7C}" type="slidenum">
              <a:rPr lang="en-US"/>
              <a:pPr/>
              <a:t>8</a:t>
            </a:fld>
            <a:endParaRPr lang="en-US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549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E35766-736C-6A4A-8CC6-EFB2C9C4BC24}" type="slidenum">
              <a:rPr lang="en-US"/>
              <a:pPr/>
              <a:t>9</a:t>
            </a:fld>
            <a:endParaRPr lang="en-US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84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B4C0AC-E6F3-6A41-B393-BE32ADB67877}" type="slidenum">
              <a:rPr lang="en-US"/>
              <a:pPr/>
              <a:t>10</a:t>
            </a:fld>
            <a:endParaRPr lang="en-US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208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creativecommons.org/licenses/by/3.0/" TargetMode="Externa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creativecommons.org/licenses/by/3.0/" TargetMode="Externa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creativecommons.org/licenses/by/3.0/" TargetMode="Externa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creativecommons.org/licenses/by/3.0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creativecommons.org/licenses/by/3.0/" TargetMode="Externa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creativecommons.org/licenses/by/3.0/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404872"/>
            <a:ext cx="7315200" cy="1822226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754880"/>
            <a:ext cx="7315200" cy="2057400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3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37358"/>
            <a:ext cx="7315200" cy="4114800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897880"/>
            <a:ext cx="7315200" cy="36420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B846-81B1-C145-A376-CF3FB8C4D7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989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1737360"/>
            <a:ext cx="4038600" cy="45720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740845"/>
            <a:ext cx="2953512" cy="45685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35F80-2B24-2A4D-A3E1-7ED05C505C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7202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FAADC-B1C9-BC4D-BBA6-43171CDCBF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879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61576" y="602179"/>
            <a:ext cx="1492499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7071" y="602179"/>
            <a:ext cx="6392751" cy="57089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7072" y="6400800"/>
            <a:ext cx="2133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138160" y="6400800"/>
            <a:ext cx="914400" cy="365125"/>
          </a:xfrm>
        </p:spPr>
        <p:txBody>
          <a:bodyPr/>
          <a:lstStyle/>
          <a:p>
            <a:fld id="{5CD9E947-A87D-0D4B-BECE-6819B420FE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54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D759AB5-AF15-F741-B4D3-95627060C8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73252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524000"/>
            <a:ext cx="38100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D61849E-82E3-B34A-8F85-D8AD083173E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8051876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 (CC BY Licens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752600"/>
            <a:ext cx="7315200" cy="1822226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705307" y="6172200"/>
            <a:ext cx="7733386" cy="685800"/>
            <a:chOff x="647700" y="6172200"/>
            <a:chExt cx="7733386" cy="685800"/>
          </a:xfrm>
        </p:grpSpPr>
        <p:sp>
          <p:nvSpPr>
            <p:cNvPr id="11" name="TextBox 10"/>
            <p:cNvSpPr txBox="1"/>
            <p:nvPr/>
          </p:nvSpPr>
          <p:spPr>
            <a:xfrm>
              <a:off x="1763267" y="6172200"/>
              <a:ext cx="6617819" cy="685800"/>
            </a:xfrm>
            <a:prstGeom prst="rect">
              <a:avLst/>
            </a:prstGeom>
            <a:noFill/>
          </p:spPr>
          <p:txBody>
            <a:bodyPr wrap="square" lIns="91440" tIns="0" rIns="0" bIns="0" rtlCol="0" anchor="ctr" anchorCtr="0"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The content of these slides by John Galeotti, © 2012-2020  Carnegie Mellon University (CMU), was made possible in part by NIH NLM contract# HHSN276201000580P, and is licensed under a </a:t>
              </a:r>
              <a:r>
                <a:rPr lang="en-US" sz="9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  <a:hlinkClick r:id="rId2"/>
                </a:rPr>
                <a:t>Creative Commons Attribution 3.0 Unported License</a:t>
              </a:r>
              <a:r>
                <a:rPr lang="en-US" sz="9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. To view a copy of this license, visit http://</a:t>
              </a:r>
              <a:r>
                <a:rPr lang="en-US" sz="900" kern="1200" dirty="0" err="1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creativecommons.org</a:t>
              </a:r>
              <a:r>
                <a:rPr lang="en-US" sz="9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/licenses/by/3.0/ or send a letter to Creative Commons, 171 2nd Street, Suite 300, San Francisco, California, 94105, USA.</a:t>
              </a:r>
              <a:r>
                <a:rPr lang="en-US" sz="900" kern="1200" baseline="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  </a:t>
              </a:r>
              <a:r>
                <a:rPr lang="en-US" sz="9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Permissions beyond the scope of this license may be available either from CMU or by emailing </a:t>
              </a:r>
              <a:r>
                <a:rPr lang="en-US" sz="900" kern="1200" dirty="0" err="1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itk@galeotti.net</a:t>
              </a:r>
              <a:r>
                <a:rPr lang="en-US" sz="9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.</a:t>
              </a: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b="1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The most recent version of these slides may</a:t>
              </a:r>
              <a:r>
                <a:rPr lang="en-US" sz="900" b="1" kern="1200" baseline="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 be accessed</a:t>
              </a:r>
              <a:r>
                <a:rPr lang="en-US" sz="900" b="1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 online via http://</a:t>
              </a:r>
              <a:r>
                <a:rPr lang="en-US" sz="900" b="1" kern="1200" dirty="0" err="1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itk.galeotti.net</a:t>
              </a:r>
              <a:r>
                <a:rPr lang="en-US" sz="900" b="1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/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7700" y="6318250"/>
              <a:ext cx="1117600" cy="39370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1939991" y="4038600"/>
            <a:ext cx="52873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lnSpc>
                <a:spcPct val="100000"/>
              </a:lnSpc>
              <a:defRPr/>
            </a:pPr>
            <a:r>
              <a:rPr kumimoji="0" lang="en-US" sz="2000" dirty="0">
                <a:latin typeface="+mn-lt"/>
              </a:rPr>
              <a:t>Methods in Medical Image Analysis - </a:t>
            </a:r>
            <a:r>
              <a:rPr lang="en-US" sz="2000" dirty="0">
                <a:latin typeface="+mn-lt"/>
              </a:rPr>
              <a:t>Spring 2020</a:t>
            </a:r>
          </a:p>
          <a:p>
            <a:pPr algn="ctr">
              <a:lnSpc>
                <a:spcPct val="100000"/>
              </a:lnSpc>
              <a:defRPr/>
            </a:pPr>
            <a:r>
              <a:rPr lang="pt-BR" sz="2000" dirty="0">
                <a:latin typeface="+mn-lt"/>
              </a:rPr>
              <a:t>16-725 (CMU RI)</a:t>
            </a:r>
            <a:r>
              <a:rPr lang="en-US" sz="2000" dirty="0">
                <a:latin typeface="+mn-lt"/>
              </a:rPr>
              <a:t> : </a:t>
            </a:r>
            <a:r>
              <a:rPr lang="en-US" sz="2000" dirty="0" err="1">
                <a:latin typeface="+mn-lt"/>
              </a:rPr>
              <a:t>BioE</a:t>
            </a:r>
            <a:r>
              <a:rPr lang="en-US" sz="2000" dirty="0">
                <a:latin typeface="+mn-lt"/>
              </a:rPr>
              <a:t> 2630 (Pitt)</a:t>
            </a:r>
          </a:p>
          <a:p>
            <a:pPr algn="ctr" eaLnBrk="1" hangingPunct="1">
              <a:lnSpc>
                <a:spcPct val="100000"/>
              </a:lnSpc>
              <a:defRPr/>
            </a:pPr>
            <a:r>
              <a:rPr lang="en-US" sz="2000" dirty="0">
                <a:latin typeface="+mn-lt"/>
              </a:rPr>
              <a:t>Dr. John Galeotti</a:t>
            </a:r>
            <a:endParaRPr kumimoji="0"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55380854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 (CC BY w/ Dam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752600"/>
            <a:ext cx="7315200" cy="1822226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999683" y="6172200"/>
            <a:ext cx="7144634" cy="685800"/>
            <a:chOff x="838200" y="6172200"/>
            <a:chExt cx="7144634" cy="685800"/>
          </a:xfrm>
        </p:grpSpPr>
        <p:sp>
          <p:nvSpPr>
            <p:cNvPr id="11" name="TextBox 10"/>
            <p:cNvSpPr txBox="1"/>
            <p:nvPr/>
          </p:nvSpPr>
          <p:spPr>
            <a:xfrm>
              <a:off x="1953767" y="6172200"/>
              <a:ext cx="6029067" cy="685800"/>
            </a:xfrm>
            <a:prstGeom prst="rect">
              <a:avLst/>
            </a:prstGeom>
            <a:noFill/>
          </p:spPr>
          <p:txBody>
            <a:bodyPr wrap="square" lIns="91440" tIns="0" rIns="0" bIns="0" rtlCol="0" anchor="ctr" anchorCtr="0"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This work by John Galeotti and Damion Shelton, © 2004-2020, 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rPr>
                <a:t>was made possible in part by NIH NLM contract# HHSN276201000580P, and </a:t>
              </a:r>
              <a:r>
                <a:rPr lang="en-US" sz="9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is licensed under a </a:t>
              </a:r>
              <a:r>
                <a:rPr lang="en-US" sz="9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  <a:hlinkClick r:id="rId2"/>
                </a:rPr>
                <a:t>Creative Commons Attribution 3.0 Unported License</a:t>
              </a:r>
              <a:r>
                <a:rPr lang="en-US" sz="9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. To view a copy of this license, visit http://</a:t>
              </a:r>
              <a:r>
                <a:rPr lang="en-US" sz="900" kern="1200" dirty="0" err="1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creativecommons.org</a:t>
              </a:r>
              <a:r>
                <a:rPr lang="en-US" sz="9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/licenses/by/3.0/ or send a letter to Creative Commons, 171 2nd Street, Suite 300, San Francisco, California, 94105, USA.</a:t>
              </a:r>
              <a:r>
                <a:rPr lang="en-US" sz="900" kern="1200" baseline="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  </a:t>
              </a:r>
              <a:r>
                <a:rPr lang="en-US" sz="9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Permissions beyond the scope of this license may be available by emailing </a:t>
              </a:r>
              <a:r>
                <a:rPr lang="en-US" sz="900" kern="1200" dirty="0" err="1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itk@galeotti.net</a:t>
              </a:r>
              <a:r>
                <a:rPr lang="en-US" sz="9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.</a:t>
              </a: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b="1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The most recent version of these slides may be accessed online via http://</a:t>
              </a:r>
              <a:r>
                <a:rPr lang="en-US" sz="900" b="1" kern="1200" dirty="0" err="1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itk.galeotti.net</a:t>
              </a:r>
              <a:r>
                <a:rPr lang="en-US" sz="900" b="1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/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6318250"/>
              <a:ext cx="1117600" cy="39370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1804063" y="4038600"/>
            <a:ext cx="553587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lnSpc>
                <a:spcPct val="100000"/>
              </a:lnSpc>
              <a:defRPr/>
            </a:pPr>
            <a:r>
              <a:rPr kumimoji="0" lang="en-US" sz="2000" dirty="0">
                <a:latin typeface="+mn-lt"/>
              </a:rPr>
              <a:t>Methods in Medical Image Analysis - </a:t>
            </a:r>
            <a:r>
              <a:rPr lang="en-US" sz="2000" dirty="0">
                <a:latin typeface="+mn-lt"/>
              </a:rPr>
              <a:t>Spring 2020</a:t>
            </a:r>
          </a:p>
          <a:p>
            <a:pPr algn="ctr">
              <a:lnSpc>
                <a:spcPct val="100000"/>
              </a:lnSpc>
              <a:defRPr/>
            </a:pPr>
            <a:r>
              <a:rPr lang="pt-BR" sz="2000" dirty="0">
                <a:latin typeface="+mn-lt"/>
              </a:rPr>
              <a:t>16-725 (CMU RI)</a:t>
            </a:r>
            <a:r>
              <a:rPr lang="en-US" sz="2000" dirty="0">
                <a:latin typeface="+mn-lt"/>
              </a:rPr>
              <a:t> : </a:t>
            </a:r>
            <a:r>
              <a:rPr lang="en-US" sz="2000" dirty="0" err="1">
                <a:latin typeface="+mn-lt"/>
              </a:rPr>
              <a:t>BioE</a:t>
            </a:r>
            <a:r>
              <a:rPr lang="en-US" sz="2000" dirty="0">
                <a:latin typeface="+mn-lt"/>
              </a:rPr>
              <a:t> 2630 (Pitt)</a:t>
            </a:r>
          </a:p>
          <a:p>
            <a:pPr algn="ctr" eaLnBrk="1" hangingPunct="1">
              <a:lnSpc>
                <a:spcPct val="100000"/>
              </a:lnSpc>
              <a:defRPr/>
            </a:pPr>
            <a:r>
              <a:rPr lang="en-US" sz="2000" dirty="0">
                <a:latin typeface="+mn-lt"/>
              </a:rPr>
              <a:t>Dr. John Galeotti</a:t>
            </a:r>
            <a:endParaRPr kumimoji="0" lang="en-US" sz="2000" dirty="0">
              <a:latin typeface="+mn-lt"/>
            </a:endParaRPr>
          </a:p>
          <a:p>
            <a:pPr algn="ctr" eaLnBrk="1" hangingPunct="1">
              <a:lnSpc>
                <a:spcPct val="100000"/>
              </a:lnSpc>
              <a:defRPr/>
            </a:pPr>
            <a:endParaRPr kumimoji="0" lang="en-US" sz="2000" dirty="0">
              <a:latin typeface="+mn-lt"/>
            </a:endParaRPr>
          </a:p>
          <a:p>
            <a:pPr algn="ctr" eaLnBrk="1" hangingPunct="1">
              <a:lnSpc>
                <a:spcPct val="100000"/>
              </a:lnSpc>
              <a:defRPr/>
            </a:pPr>
            <a:r>
              <a:rPr kumimoji="0" lang="en-US" sz="2000" dirty="0">
                <a:latin typeface="+mn-lt"/>
              </a:rPr>
              <a:t>Based in part on Damion Shelton</a:t>
            </a:r>
            <a:r>
              <a:rPr lang="en-US" sz="2000" dirty="0">
                <a:latin typeface="+mn-lt"/>
              </a:rPr>
              <a:t>’</a:t>
            </a:r>
            <a:r>
              <a:rPr kumimoji="0" lang="en-US" sz="2000" dirty="0">
                <a:latin typeface="+mn-lt"/>
              </a:rPr>
              <a:t>s slides from 2006</a:t>
            </a:r>
          </a:p>
        </p:txBody>
      </p:sp>
    </p:spTree>
    <p:extLst>
      <p:ext uri="{BB962C8B-B14F-4D97-AF65-F5344CB8AC3E}">
        <p14:creationId xmlns:p14="http://schemas.microsoft.com/office/powerpoint/2010/main" val="787281333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 (CC BY Licens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752600"/>
            <a:ext cx="7315200" cy="1822226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705307" y="6172200"/>
            <a:ext cx="7733386" cy="685800"/>
            <a:chOff x="647700" y="6172200"/>
            <a:chExt cx="7733386" cy="685800"/>
          </a:xfrm>
        </p:grpSpPr>
        <p:sp>
          <p:nvSpPr>
            <p:cNvPr id="11" name="TextBox 10"/>
            <p:cNvSpPr txBox="1"/>
            <p:nvPr/>
          </p:nvSpPr>
          <p:spPr>
            <a:xfrm>
              <a:off x="1763267" y="6172200"/>
              <a:ext cx="6617819" cy="685800"/>
            </a:xfrm>
            <a:prstGeom prst="rect">
              <a:avLst/>
            </a:prstGeom>
            <a:noFill/>
          </p:spPr>
          <p:txBody>
            <a:bodyPr wrap="square" lIns="91440" tIns="0" rIns="0" bIns="0" rtlCol="0" anchor="ctr" anchorCtr="0"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The content of these slides by John Galeotti, © 2012-2020  Carnegie Mellon University (CMU), was made possible in part by NIH NLM contract# HHSN276201000580P, and is licensed under a </a:t>
              </a:r>
              <a:r>
                <a:rPr lang="en-US" sz="9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  <a:hlinkClick r:id="rId2"/>
                </a:rPr>
                <a:t>Creative Commons Attribution 3.0 Unported License</a:t>
              </a:r>
              <a:r>
                <a:rPr lang="en-US" sz="9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. To view a copy of this license, visit http://</a:t>
              </a:r>
              <a:r>
                <a:rPr lang="en-US" sz="900" kern="1200" dirty="0" err="1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creativecommons.org</a:t>
              </a:r>
              <a:r>
                <a:rPr lang="en-US" sz="9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/licenses/by/3.0/ or send a letter to Creative Commons, 171 2nd Street, Suite 300, San Francisco, California, 94105, USA.</a:t>
              </a:r>
              <a:r>
                <a:rPr lang="en-US" sz="900" kern="1200" baseline="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  </a:t>
              </a:r>
              <a:r>
                <a:rPr lang="en-US" sz="9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Permissions beyond the scope of this license may be available either from CMU or by emailing </a:t>
              </a:r>
              <a:r>
                <a:rPr lang="en-US" sz="900" kern="1200" dirty="0" err="1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itk@galeotti.net</a:t>
              </a:r>
              <a:r>
                <a:rPr lang="en-US" sz="9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.</a:t>
              </a: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b="1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The most recent version of these slides may</a:t>
              </a:r>
              <a:r>
                <a:rPr lang="en-US" sz="900" b="1" kern="1200" baseline="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 be accessed</a:t>
              </a:r>
              <a:r>
                <a:rPr lang="en-US" sz="900" b="1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 online via http://</a:t>
              </a:r>
              <a:r>
                <a:rPr lang="en-US" sz="900" b="1" kern="1200" dirty="0" err="1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itk.galeotti.net</a:t>
              </a:r>
              <a:r>
                <a:rPr lang="en-US" sz="900" b="1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/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7700" y="6318250"/>
              <a:ext cx="1117600" cy="39370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1928327" y="4038600"/>
            <a:ext cx="52873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lnSpc>
                <a:spcPct val="100000"/>
              </a:lnSpc>
              <a:defRPr/>
            </a:pPr>
            <a:r>
              <a:rPr kumimoji="0" lang="en-US" sz="2000" dirty="0">
                <a:latin typeface="+mn-lt"/>
              </a:rPr>
              <a:t>Methods in Medical Image Analysis - </a:t>
            </a:r>
            <a:r>
              <a:rPr lang="en-US" sz="2000" dirty="0">
                <a:latin typeface="+mn-lt"/>
              </a:rPr>
              <a:t>Spring 2020</a:t>
            </a:r>
          </a:p>
          <a:p>
            <a:pPr algn="ctr">
              <a:lnSpc>
                <a:spcPct val="100000"/>
              </a:lnSpc>
              <a:defRPr/>
            </a:pPr>
            <a:r>
              <a:rPr lang="pt-BR" sz="2000" dirty="0">
                <a:latin typeface="+mn-lt"/>
              </a:rPr>
              <a:t>16-725 (CMU RI)</a:t>
            </a:r>
            <a:r>
              <a:rPr lang="en-US" sz="2000" dirty="0">
                <a:latin typeface="+mn-lt"/>
              </a:rPr>
              <a:t> : </a:t>
            </a:r>
            <a:r>
              <a:rPr lang="en-US" sz="2000" dirty="0" err="1">
                <a:latin typeface="+mn-lt"/>
              </a:rPr>
              <a:t>BioE</a:t>
            </a:r>
            <a:r>
              <a:rPr lang="en-US" sz="2000" dirty="0">
                <a:latin typeface="+mn-lt"/>
              </a:rPr>
              <a:t> 2630 (Pitt)</a:t>
            </a:r>
          </a:p>
          <a:p>
            <a:pPr algn="ctr" eaLnBrk="1" hangingPunct="1">
              <a:lnSpc>
                <a:spcPct val="100000"/>
              </a:lnSpc>
              <a:defRPr/>
            </a:pPr>
            <a:r>
              <a:rPr lang="en-US" sz="2000" dirty="0">
                <a:latin typeface="+mn-lt"/>
              </a:rPr>
              <a:t>Dr. John Galeotti</a:t>
            </a:r>
            <a:endParaRPr kumimoji="0"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6519015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 (CC BY w/ Dam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752600"/>
            <a:ext cx="7315200" cy="1822226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999683" y="6172200"/>
            <a:ext cx="7144634" cy="685800"/>
            <a:chOff x="838200" y="6172200"/>
            <a:chExt cx="7144634" cy="685800"/>
          </a:xfrm>
        </p:grpSpPr>
        <p:sp>
          <p:nvSpPr>
            <p:cNvPr id="11" name="TextBox 10"/>
            <p:cNvSpPr txBox="1"/>
            <p:nvPr/>
          </p:nvSpPr>
          <p:spPr>
            <a:xfrm>
              <a:off x="1953767" y="6172200"/>
              <a:ext cx="6029067" cy="685800"/>
            </a:xfrm>
            <a:prstGeom prst="rect">
              <a:avLst/>
            </a:prstGeom>
            <a:noFill/>
          </p:spPr>
          <p:txBody>
            <a:bodyPr wrap="square" lIns="91440" tIns="0" rIns="0" bIns="0" rtlCol="0" anchor="ctr" anchorCtr="0"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This work by John Galeotti and Damion Shelton, © 2004-2020, 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rPr>
                <a:t>was made possible in part by NIH NLM contract# HHSN276201000580P, and </a:t>
              </a:r>
              <a:r>
                <a:rPr lang="en-US" sz="9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is licensed under a </a:t>
              </a:r>
              <a:r>
                <a:rPr lang="en-US" sz="9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  <a:hlinkClick r:id="rId2"/>
                </a:rPr>
                <a:t>Creative Commons Attribution 3.0 Unported License</a:t>
              </a:r>
              <a:r>
                <a:rPr lang="en-US" sz="9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. To view a copy of this license, visit http://</a:t>
              </a:r>
              <a:r>
                <a:rPr lang="en-US" sz="900" kern="1200" dirty="0" err="1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creativecommons.org</a:t>
              </a:r>
              <a:r>
                <a:rPr lang="en-US" sz="9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/licenses/by/3.0/ or send a letter to Creative Commons, 171 2nd Street, Suite 300, San Francisco, California, 94105, USA.</a:t>
              </a:r>
              <a:r>
                <a:rPr lang="en-US" sz="900" kern="1200" baseline="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  </a:t>
              </a:r>
              <a:r>
                <a:rPr lang="en-US" sz="9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Permissions beyond the scope of this license may be available by emailing </a:t>
              </a:r>
              <a:r>
                <a:rPr lang="en-US" sz="900" kern="1200" dirty="0" err="1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itk@galeotti.net</a:t>
              </a:r>
              <a:r>
                <a:rPr lang="en-US" sz="9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.</a:t>
              </a: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b="1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The most recent version of these slides may be accessed online via http://</a:t>
              </a:r>
              <a:r>
                <a:rPr lang="en-US" sz="900" b="1" kern="1200" dirty="0" err="1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itk.galeotti.net</a:t>
              </a:r>
              <a:r>
                <a:rPr lang="en-US" sz="900" b="1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/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6318250"/>
              <a:ext cx="1117600" cy="39370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1804063" y="4038600"/>
            <a:ext cx="553587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lnSpc>
                <a:spcPct val="100000"/>
              </a:lnSpc>
              <a:defRPr/>
            </a:pPr>
            <a:r>
              <a:rPr kumimoji="0" lang="en-US" sz="2000" dirty="0">
                <a:latin typeface="+mn-lt"/>
              </a:rPr>
              <a:t>Methods in Medical Image Analysis - </a:t>
            </a:r>
            <a:r>
              <a:rPr lang="en-US" sz="2000" dirty="0">
                <a:latin typeface="+mn-lt"/>
              </a:rPr>
              <a:t>Spring 2020</a:t>
            </a:r>
          </a:p>
          <a:p>
            <a:pPr algn="ctr">
              <a:lnSpc>
                <a:spcPct val="100000"/>
              </a:lnSpc>
              <a:defRPr/>
            </a:pPr>
            <a:r>
              <a:rPr lang="pt-BR" sz="2000" dirty="0">
                <a:latin typeface="+mn-lt"/>
              </a:rPr>
              <a:t>16-725 (CMU RI)</a:t>
            </a:r>
            <a:r>
              <a:rPr lang="en-US" sz="2000" dirty="0">
                <a:latin typeface="+mn-lt"/>
              </a:rPr>
              <a:t> : </a:t>
            </a:r>
            <a:r>
              <a:rPr lang="en-US" sz="2000" dirty="0" err="1">
                <a:latin typeface="+mn-lt"/>
              </a:rPr>
              <a:t>BioE</a:t>
            </a:r>
            <a:r>
              <a:rPr lang="en-US" sz="2000" dirty="0">
                <a:latin typeface="+mn-lt"/>
              </a:rPr>
              <a:t> 2630 (Pitt)</a:t>
            </a:r>
          </a:p>
          <a:p>
            <a:pPr algn="ctr" eaLnBrk="1" hangingPunct="1">
              <a:lnSpc>
                <a:spcPct val="100000"/>
              </a:lnSpc>
              <a:defRPr/>
            </a:pPr>
            <a:r>
              <a:rPr lang="en-US" sz="2000" dirty="0">
                <a:latin typeface="+mn-lt"/>
              </a:rPr>
              <a:t>Dr. John Galeotti</a:t>
            </a:r>
            <a:endParaRPr kumimoji="0" lang="en-US" sz="2000" dirty="0">
              <a:latin typeface="+mn-lt"/>
            </a:endParaRPr>
          </a:p>
          <a:p>
            <a:pPr algn="ctr" eaLnBrk="1" hangingPunct="1">
              <a:lnSpc>
                <a:spcPct val="100000"/>
              </a:lnSpc>
              <a:defRPr/>
            </a:pPr>
            <a:endParaRPr kumimoji="0" lang="en-US" sz="2000" dirty="0">
              <a:latin typeface="+mn-lt"/>
            </a:endParaRPr>
          </a:p>
          <a:p>
            <a:pPr algn="ctr" eaLnBrk="1" hangingPunct="1">
              <a:lnSpc>
                <a:spcPct val="100000"/>
              </a:lnSpc>
              <a:defRPr/>
            </a:pPr>
            <a:r>
              <a:rPr kumimoji="0" lang="en-US" sz="2000" dirty="0">
                <a:latin typeface="+mn-lt"/>
              </a:rPr>
              <a:t>Based in part on Damion Shelton</a:t>
            </a:r>
            <a:r>
              <a:rPr lang="en-US" sz="2000" dirty="0">
                <a:latin typeface="+mn-lt"/>
              </a:rPr>
              <a:t>’</a:t>
            </a:r>
            <a:r>
              <a:rPr kumimoji="0" lang="en-US" sz="2000" dirty="0">
                <a:latin typeface="+mn-lt"/>
              </a:rPr>
              <a:t>s slides from 2006</a:t>
            </a:r>
          </a:p>
        </p:txBody>
      </p:sp>
    </p:spTree>
    <p:extLst>
      <p:ext uri="{BB962C8B-B14F-4D97-AF65-F5344CB8AC3E}">
        <p14:creationId xmlns:p14="http://schemas.microsoft.com/office/powerpoint/2010/main" val="383039872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(CC BY Licens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752600"/>
            <a:ext cx="7315200" cy="1822226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705307" y="6172200"/>
            <a:ext cx="7733386" cy="685800"/>
            <a:chOff x="647700" y="6172200"/>
            <a:chExt cx="7733386" cy="685800"/>
          </a:xfrm>
        </p:grpSpPr>
        <p:sp>
          <p:nvSpPr>
            <p:cNvPr id="11" name="TextBox 10"/>
            <p:cNvSpPr txBox="1"/>
            <p:nvPr/>
          </p:nvSpPr>
          <p:spPr>
            <a:xfrm>
              <a:off x="1763267" y="6172200"/>
              <a:ext cx="6617819" cy="685800"/>
            </a:xfrm>
            <a:prstGeom prst="rect">
              <a:avLst/>
            </a:prstGeom>
            <a:noFill/>
          </p:spPr>
          <p:txBody>
            <a:bodyPr wrap="square" lIns="91440" tIns="0" rIns="0" bIns="0" rtlCol="0" anchor="ctr" anchorCtr="0"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The content of these slides by John Galeotti, © 2012-2020  Carnegie Mellon University (CMU), was made possible in part by NIH NLM contract# HHSN276201000580P, and is licensed under a </a:t>
              </a:r>
              <a:r>
                <a:rPr lang="en-US" sz="9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  <a:hlinkClick r:id="rId2"/>
                </a:rPr>
                <a:t>Creative Commons Attribution 3.0 Unported License</a:t>
              </a:r>
              <a:r>
                <a:rPr lang="en-US" sz="9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. To view a copy of this license, visit http://</a:t>
              </a:r>
              <a:r>
                <a:rPr lang="en-US" sz="900" kern="1200" dirty="0" err="1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creativecommons.org</a:t>
              </a:r>
              <a:r>
                <a:rPr lang="en-US" sz="9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/licenses/by/3.0/ or send a letter to Creative Commons, 171 2nd Street, Suite 300, San Francisco, California, 94105, USA.</a:t>
              </a:r>
              <a:r>
                <a:rPr lang="en-US" sz="900" kern="1200" baseline="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  </a:t>
              </a:r>
              <a:r>
                <a:rPr lang="en-US" sz="9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Permissions beyond the scope of this license may be available either from CMU or by emailing </a:t>
              </a:r>
              <a:r>
                <a:rPr lang="en-US" sz="900" kern="1200" dirty="0" err="1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itk@galeotti.net</a:t>
              </a:r>
              <a:r>
                <a:rPr lang="en-US" sz="9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.</a:t>
              </a: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b="1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The most recent version of these slides may</a:t>
              </a:r>
              <a:r>
                <a:rPr lang="en-US" sz="900" b="1" kern="1200" baseline="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 be accessed</a:t>
              </a:r>
              <a:r>
                <a:rPr lang="en-US" sz="900" b="1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 online via http://</a:t>
              </a:r>
              <a:r>
                <a:rPr lang="en-US" sz="900" b="1" kern="1200" dirty="0" err="1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itk.galeotti.net</a:t>
              </a:r>
              <a:r>
                <a:rPr lang="en-US" sz="900" b="1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/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7700" y="6318250"/>
              <a:ext cx="1117600" cy="39370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1916664" y="4038600"/>
            <a:ext cx="52873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lnSpc>
                <a:spcPct val="100000"/>
              </a:lnSpc>
              <a:defRPr/>
            </a:pPr>
            <a:r>
              <a:rPr kumimoji="0" lang="en-US" sz="2000" dirty="0">
                <a:latin typeface="+mn-lt"/>
              </a:rPr>
              <a:t>Methods in Medical Image Analysis - </a:t>
            </a:r>
            <a:r>
              <a:rPr lang="en-US" sz="2000" dirty="0">
                <a:latin typeface="+mn-lt"/>
              </a:rPr>
              <a:t>Spring 2020</a:t>
            </a:r>
          </a:p>
          <a:p>
            <a:pPr algn="ctr">
              <a:lnSpc>
                <a:spcPct val="100000"/>
              </a:lnSpc>
              <a:defRPr/>
            </a:pPr>
            <a:r>
              <a:rPr lang="pt-BR" sz="2000" dirty="0">
                <a:latin typeface="+mn-lt"/>
              </a:rPr>
              <a:t>16-725 (CMU RI)</a:t>
            </a:r>
            <a:r>
              <a:rPr lang="en-US" sz="2000" dirty="0">
                <a:latin typeface="+mn-lt"/>
              </a:rPr>
              <a:t> : </a:t>
            </a:r>
            <a:r>
              <a:rPr lang="en-US" sz="2000" dirty="0" err="1">
                <a:latin typeface="+mn-lt"/>
              </a:rPr>
              <a:t>BioE</a:t>
            </a:r>
            <a:r>
              <a:rPr lang="en-US" sz="2000" dirty="0">
                <a:latin typeface="+mn-lt"/>
              </a:rPr>
              <a:t> 2630 (Pitt)</a:t>
            </a:r>
          </a:p>
          <a:p>
            <a:pPr algn="ctr" eaLnBrk="1" hangingPunct="1">
              <a:lnSpc>
                <a:spcPct val="100000"/>
              </a:lnSpc>
              <a:defRPr/>
            </a:pPr>
            <a:r>
              <a:rPr lang="en-US" sz="2000" dirty="0">
                <a:latin typeface="+mn-lt"/>
              </a:rPr>
              <a:t>Dr. John Galeotti</a:t>
            </a:r>
            <a:endParaRPr kumimoji="0"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9322940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77724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886200"/>
            <a:ext cx="77724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F94A11D-1833-3742-AABA-BEA8CDF99C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39634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524000"/>
            <a:ext cx="38100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524000"/>
            <a:ext cx="38100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3886200"/>
            <a:ext cx="77724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6CC3A83-53C1-354D-9FDF-5B91DAD5DE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5797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D759AB5-AF15-F741-B4D3-95627060C87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01465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524000"/>
            <a:ext cx="38100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D1E01CF-C80F-1544-9D50-1C0F8B8EC90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07050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7772400" cy="2209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886200"/>
            <a:ext cx="7772400" cy="2209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F94A11D-1833-3742-AABA-BEA8CDF99CB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39075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524000"/>
            <a:ext cx="3810000" cy="2209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524000"/>
            <a:ext cx="3810000" cy="2209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3886200"/>
            <a:ext cx="7772400" cy="2209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6CC3A83-53C1-354D-9FDF-5B91DAD5DEF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29239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(CC BY w/ Dam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752600"/>
            <a:ext cx="7315200" cy="1822226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999683" y="6172200"/>
            <a:ext cx="7144634" cy="685800"/>
            <a:chOff x="838200" y="6172200"/>
            <a:chExt cx="7144634" cy="685800"/>
          </a:xfrm>
        </p:grpSpPr>
        <p:sp>
          <p:nvSpPr>
            <p:cNvPr id="11" name="TextBox 10"/>
            <p:cNvSpPr txBox="1"/>
            <p:nvPr/>
          </p:nvSpPr>
          <p:spPr>
            <a:xfrm>
              <a:off x="1953767" y="6172200"/>
              <a:ext cx="6029067" cy="685800"/>
            </a:xfrm>
            <a:prstGeom prst="rect">
              <a:avLst/>
            </a:prstGeom>
            <a:noFill/>
          </p:spPr>
          <p:txBody>
            <a:bodyPr wrap="square" lIns="91440" tIns="0" rIns="0" bIns="0" rtlCol="0" anchor="ctr" anchorCtr="0"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This work by John Galeotti and Damion Shelton, © 2004-2020, 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rPr>
                <a:t>was made possible in part by NIH NLM contract# HHSN276201000580P, and </a:t>
              </a:r>
              <a:r>
                <a:rPr lang="en-US" sz="9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is licensed under a </a:t>
              </a:r>
              <a:r>
                <a:rPr lang="en-US" sz="9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  <a:hlinkClick r:id="rId2"/>
                </a:rPr>
                <a:t>Creative Commons Attribution 3.0 Unported License</a:t>
              </a:r>
              <a:r>
                <a:rPr lang="en-US" sz="9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. To view a copy of this license, visit http://</a:t>
              </a:r>
              <a:r>
                <a:rPr lang="en-US" sz="900" kern="1200" dirty="0" err="1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creativecommons.org</a:t>
              </a:r>
              <a:r>
                <a:rPr lang="en-US" sz="9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/licenses/by/3.0/ or send a letter to Creative Commons, 171 2nd Street, Suite 300, San Francisco, California, 94105, USA.</a:t>
              </a:r>
              <a:r>
                <a:rPr lang="en-US" sz="900" kern="1200" baseline="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  </a:t>
              </a:r>
              <a:r>
                <a:rPr lang="en-US" sz="9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Permissions beyond the scope of this license may be available by emailing </a:t>
              </a:r>
              <a:r>
                <a:rPr lang="en-US" sz="900" kern="1200" dirty="0" err="1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itk@galeotti.net</a:t>
              </a:r>
              <a:r>
                <a:rPr lang="en-US" sz="9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.</a:t>
              </a: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b="1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The most recent version of these slides may be accessed online via http://</a:t>
              </a:r>
              <a:r>
                <a:rPr lang="en-US" sz="900" b="1" kern="1200" dirty="0" err="1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itk.galeotti.net</a:t>
              </a:r>
              <a:r>
                <a:rPr lang="en-US" sz="900" b="1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rPr>
                <a:t>/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6318250"/>
              <a:ext cx="1117600" cy="39370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1816431" y="4038600"/>
            <a:ext cx="553587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lnSpc>
                <a:spcPct val="100000"/>
              </a:lnSpc>
              <a:defRPr/>
            </a:pPr>
            <a:r>
              <a:rPr kumimoji="0" lang="en-US" sz="2000" dirty="0">
                <a:latin typeface="+mn-lt"/>
              </a:rPr>
              <a:t>Methods in Medical Image Analysis - </a:t>
            </a:r>
            <a:r>
              <a:rPr lang="en-US" sz="2000" dirty="0">
                <a:latin typeface="+mn-lt"/>
              </a:rPr>
              <a:t>Spring 2020</a:t>
            </a:r>
          </a:p>
          <a:p>
            <a:pPr algn="ctr">
              <a:lnSpc>
                <a:spcPct val="100000"/>
              </a:lnSpc>
              <a:defRPr/>
            </a:pPr>
            <a:r>
              <a:rPr lang="pt-BR" sz="2000" dirty="0">
                <a:latin typeface="+mn-lt"/>
              </a:rPr>
              <a:t>16-725 (CMU RI)</a:t>
            </a:r>
            <a:r>
              <a:rPr lang="en-US" sz="2000" dirty="0">
                <a:latin typeface="+mn-lt"/>
              </a:rPr>
              <a:t> : </a:t>
            </a:r>
            <a:r>
              <a:rPr lang="en-US" sz="2000" dirty="0" err="1">
                <a:latin typeface="+mn-lt"/>
              </a:rPr>
              <a:t>BioE</a:t>
            </a:r>
            <a:r>
              <a:rPr lang="en-US" sz="2000" dirty="0">
                <a:latin typeface="+mn-lt"/>
              </a:rPr>
              <a:t> 2630 (Pitt)</a:t>
            </a:r>
          </a:p>
          <a:p>
            <a:pPr algn="ctr" eaLnBrk="1" hangingPunct="1">
              <a:lnSpc>
                <a:spcPct val="100000"/>
              </a:lnSpc>
              <a:defRPr/>
            </a:pPr>
            <a:r>
              <a:rPr lang="en-US" sz="2000" dirty="0">
                <a:latin typeface="+mn-lt"/>
              </a:rPr>
              <a:t>Dr. John Galeotti</a:t>
            </a:r>
            <a:endParaRPr kumimoji="0" lang="en-US" sz="2000" dirty="0">
              <a:latin typeface="+mn-lt"/>
            </a:endParaRPr>
          </a:p>
          <a:p>
            <a:pPr algn="ctr" eaLnBrk="1" hangingPunct="1">
              <a:lnSpc>
                <a:spcPct val="100000"/>
              </a:lnSpc>
              <a:defRPr/>
            </a:pPr>
            <a:endParaRPr kumimoji="0" lang="en-US" sz="2000" dirty="0">
              <a:latin typeface="+mn-lt"/>
            </a:endParaRPr>
          </a:p>
          <a:p>
            <a:pPr algn="ctr" eaLnBrk="1" hangingPunct="1">
              <a:lnSpc>
                <a:spcPct val="100000"/>
              </a:lnSpc>
              <a:defRPr/>
            </a:pPr>
            <a:r>
              <a:rPr kumimoji="0" lang="en-US" sz="2000" dirty="0">
                <a:latin typeface="+mn-lt"/>
              </a:rPr>
              <a:t>Based in part on Damion Shelton</a:t>
            </a:r>
            <a:r>
              <a:rPr lang="en-US" sz="2000" dirty="0">
                <a:latin typeface="+mn-lt"/>
              </a:rPr>
              <a:t>’</a:t>
            </a:r>
            <a:r>
              <a:rPr kumimoji="0" lang="en-US" sz="2000" dirty="0">
                <a:latin typeface="+mn-lt"/>
              </a:rPr>
              <a:t>s slides from 2006</a:t>
            </a:r>
          </a:p>
        </p:txBody>
      </p:sp>
    </p:spTree>
    <p:extLst>
      <p:ext uri="{BB962C8B-B14F-4D97-AF65-F5344CB8AC3E}">
        <p14:creationId xmlns:p14="http://schemas.microsoft.com/office/powerpoint/2010/main" val="67421381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03A5D-1C1E-134B-A526-469F2A88A0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879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FD10-C1C4-B94C-A128-BA4ED7359E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494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1737359"/>
            <a:ext cx="356616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1737360"/>
            <a:ext cx="356616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C0611C-95E8-A145-8B26-565D5E3FC65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3398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173736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173736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2359152"/>
            <a:ext cx="3566160" cy="39502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2359152"/>
            <a:ext cx="3566160" cy="39502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862D799-975A-F14E-A94D-C79D189B64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55675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E8D7-4329-8D42-BDED-011B1B0EF9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125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69110-6CBB-8E43-9F3B-6BCB84B7C3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399" y="265176"/>
            <a:ext cx="7315201" cy="113625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40845"/>
            <a:ext cx="7315200" cy="4568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9144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312420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138160" y="6400800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/>
                <a:cs typeface="Calibri"/>
              </a:defRPr>
            </a:lvl1pPr>
          </a:lstStyle>
          <a:p>
            <a:fld id="{0D61849E-82E3-B34A-8F85-D8AD083173E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76072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30936" y="576072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3254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  <p:sldLayoutId id="2147483868" r:id="rId15"/>
    <p:sldLayoutId id="2147483869" r:id="rId16"/>
    <p:sldLayoutId id="2147483870" r:id="rId17"/>
    <p:sldLayoutId id="2147483871" r:id="rId18"/>
    <p:sldLayoutId id="2147483872" r:id="rId19"/>
    <p:sldLayoutId id="2147483873" r:id="rId20"/>
    <p:sldLayoutId id="2147483874" r:id="rId21"/>
    <p:sldLayoutId id="2147483678" r:id="rId22"/>
    <p:sldLayoutId id="2147483679" r:id="rId23"/>
    <p:sldLayoutId id="2147483680" r:id="rId24"/>
    <p:sldLayoutId id="2147483681" r:id="rId2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b="0" i="0" kern="1200" spc="50">
          <a:solidFill>
            <a:schemeClr val="tx2"/>
          </a:solidFill>
          <a:latin typeface="Calibri"/>
          <a:ea typeface="+mj-ea"/>
          <a:cs typeface="Calibri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800" kern="1200">
          <a:solidFill>
            <a:schemeClr val="tx1"/>
          </a:solidFill>
          <a:latin typeface="Calibri"/>
          <a:ea typeface="+mn-ea"/>
          <a:cs typeface="Calibri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400" kern="1200">
          <a:solidFill>
            <a:schemeClr val="tx1"/>
          </a:solidFill>
          <a:latin typeface="Calibri"/>
          <a:ea typeface="+mn-ea"/>
          <a:cs typeface="Calibri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Calibri"/>
          <a:ea typeface="+mn-ea"/>
          <a:cs typeface="Calibri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Calibri"/>
          <a:ea typeface="+mn-ea"/>
          <a:cs typeface="Calibri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Calibri"/>
          <a:ea typeface="+mn-ea"/>
          <a:cs typeface="Calibri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Medical Imaging Modalities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A11D-1833-3742-AABA-BEA8CDF99CB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3152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Positron Emission Tomography (PET)</a:t>
            </a:r>
          </a:p>
        </p:txBody>
      </p:sp>
      <p:pic>
        <p:nvPicPr>
          <p:cNvPr id="4" name="NIBIB 60 Seconds - How Does a PET Scan Work - YouTube720p Cropp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51604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35744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National Institute of Health’s National Institute of Biomedical Imaging and Bioengineering</a:t>
            </a:r>
          </a:p>
          <a:p>
            <a:r>
              <a:rPr lang="en-US" sz="1400" dirty="0"/>
              <a:t>60 Seconds of Science:  How Does a PET Scan Work?  CC By License; Music by </a:t>
            </a:r>
            <a:r>
              <a:rPr lang="en-US" sz="1400" dirty="0" err="1"/>
              <a:t>Longzijun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6194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5029200"/>
            <a:ext cx="7772400" cy="18288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Positron-emitting organic compounds create pairs of high energy photons that are detected synchronously.</a:t>
            </a:r>
          </a:p>
          <a:p>
            <a:r>
              <a:rPr lang="en-US" sz="2400" dirty="0"/>
              <a:t>No collimators, greater sensitivity.</a:t>
            </a:r>
          </a:p>
          <a:p>
            <a:r>
              <a:rPr lang="en-US" sz="2400" dirty="0"/>
              <a:t>Attenuation is not location dependent, so quantification is possible.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A11D-1833-3742-AABA-BEA8CDF99CB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315200" cy="1143000"/>
          </a:xfrm>
        </p:spPr>
        <p:txBody>
          <a:bodyPr/>
          <a:lstStyle/>
          <a:p>
            <a:r>
              <a:rPr lang="en-US" dirty="0"/>
              <a:t>Positron Emission Tomography</a:t>
            </a:r>
          </a:p>
        </p:txBody>
      </p:sp>
      <p:grpSp>
        <p:nvGrpSpPr>
          <p:cNvPr id="49161" name="Group 49160"/>
          <p:cNvGrpSpPr/>
          <p:nvPr/>
        </p:nvGrpSpPr>
        <p:grpSpPr>
          <a:xfrm>
            <a:off x="2133600" y="1676400"/>
            <a:ext cx="2895600" cy="2895600"/>
            <a:chOff x="2133600" y="1676400"/>
            <a:chExt cx="2895600" cy="2895600"/>
          </a:xfrm>
        </p:grpSpPr>
        <p:grpSp>
          <p:nvGrpSpPr>
            <p:cNvPr id="49160" name="Group 49159"/>
            <p:cNvGrpSpPr/>
            <p:nvPr/>
          </p:nvGrpSpPr>
          <p:grpSpPr>
            <a:xfrm>
              <a:off x="2133600" y="1676400"/>
              <a:ext cx="2895600" cy="2895600"/>
              <a:chOff x="2133600" y="1676400"/>
              <a:chExt cx="2895600" cy="2895600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2133600" y="1676400"/>
                <a:ext cx="2895600" cy="2895600"/>
                <a:chOff x="2438400" y="1676400"/>
                <a:chExt cx="2895600" cy="2895600"/>
              </a:xfrm>
            </p:grpSpPr>
            <p:sp>
              <p:nvSpPr>
                <p:cNvPr id="7" name="Oval 6"/>
                <p:cNvSpPr/>
                <p:nvPr/>
              </p:nvSpPr>
              <p:spPr>
                <a:xfrm>
                  <a:off x="2438400" y="1676400"/>
                  <a:ext cx="2895600" cy="2895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" name="Oval 2"/>
                <p:cNvSpPr/>
                <p:nvPr/>
              </p:nvSpPr>
              <p:spPr>
                <a:xfrm>
                  <a:off x="2514600" y="1752600"/>
                  <a:ext cx="2743200" cy="2743200"/>
                </a:xfrm>
                <a:prstGeom prst="ellipse">
                  <a:avLst/>
                </a:prstGeom>
                <a:solidFill>
                  <a:srgbClr val="808080"/>
                </a:solidFill>
                <a:effectLst/>
                <a:scene3d>
                  <a:camera prst="orthographicFront">
                    <a:rot lat="0" lon="0" rev="0"/>
                  </a:camera>
                  <a:lightRig rig="twoPt" dir="br">
                    <a:rot lat="0" lon="0" rev="8700000"/>
                  </a:lightRig>
                </a:scene3d>
                <a:sp3d prstMaterial="matte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" name="Group 4"/>
                <p:cNvGrpSpPr/>
                <p:nvPr/>
              </p:nvGrpSpPr>
              <p:grpSpPr>
                <a:xfrm>
                  <a:off x="2514600" y="1752600"/>
                  <a:ext cx="2743200" cy="2743200"/>
                  <a:chOff x="2514600" y="1752600"/>
                  <a:chExt cx="2743200" cy="2743200"/>
                </a:xfrm>
              </p:grpSpPr>
              <p:sp>
                <p:nvSpPr>
                  <p:cNvPr id="4" name="Parallelogram 3"/>
                  <p:cNvSpPr/>
                  <p:nvPr/>
                </p:nvSpPr>
                <p:spPr>
                  <a:xfrm>
                    <a:off x="3810000" y="1752600"/>
                    <a:ext cx="152400" cy="152400"/>
                  </a:xfrm>
                  <a:prstGeom prst="parallelogram">
                    <a:avLst>
                      <a:gd name="adj" fmla="val 0"/>
                    </a:avLst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" name="Parallelogram 9"/>
                  <p:cNvSpPr/>
                  <p:nvPr/>
                </p:nvSpPr>
                <p:spPr>
                  <a:xfrm>
                    <a:off x="3810000" y="4343400"/>
                    <a:ext cx="152400" cy="152400"/>
                  </a:xfrm>
                  <a:prstGeom prst="parallelogram">
                    <a:avLst>
                      <a:gd name="adj" fmla="val 0"/>
                    </a:avLst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" name="Parallelogram 10"/>
                  <p:cNvSpPr/>
                  <p:nvPr/>
                </p:nvSpPr>
                <p:spPr>
                  <a:xfrm>
                    <a:off x="5105400" y="3048000"/>
                    <a:ext cx="152400" cy="152400"/>
                  </a:xfrm>
                  <a:prstGeom prst="parallelogram">
                    <a:avLst>
                      <a:gd name="adj" fmla="val 0"/>
                    </a:avLst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" name="Parallelogram 11"/>
                  <p:cNvSpPr/>
                  <p:nvPr/>
                </p:nvSpPr>
                <p:spPr>
                  <a:xfrm>
                    <a:off x="2514600" y="3048000"/>
                    <a:ext cx="152400" cy="152400"/>
                  </a:xfrm>
                  <a:prstGeom prst="parallelogram">
                    <a:avLst>
                      <a:gd name="adj" fmla="val 0"/>
                    </a:avLst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" name="Group 18"/>
              <p:cNvGrpSpPr/>
              <p:nvPr/>
            </p:nvGrpSpPr>
            <p:grpSpPr>
              <a:xfrm rot="19800000">
                <a:off x="2209800" y="1752600"/>
                <a:ext cx="2743200" cy="2743200"/>
                <a:chOff x="2514600" y="1752600"/>
                <a:chExt cx="2743200" cy="2743200"/>
              </a:xfrm>
            </p:grpSpPr>
            <p:sp>
              <p:nvSpPr>
                <p:cNvPr id="20" name="Parallelogram 19"/>
                <p:cNvSpPr/>
                <p:nvPr/>
              </p:nvSpPr>
              <p:spPr>
                <a:xfrm>
                  <a:off x="3810000" y="1752600"/>
                  <a:ext cx="152400" cy="152400"/>
                </a:xfrm>
                <a:prstGeom prst="parallelogram">
                  <a:avLst>
                    <a:gd name="adj" fmla="val 0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Parallelogram 20"/>
                <p:cNvSpPr/>
                <p:nvPr/>
              </p:nvSpPr>
              <p:spPr>
                <a:xfrm>
                  <a:off x="3810000" y="4343400"/>
                  <a:ext cx="152400" cy="152400"/>
                </a:xfrm>
                <a:prstGeom prst="parallelogram">
                  <a:avLst>
                    <a:gd name="adj" fmla="val 0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Parallelogram 21"/>
                <p:cNvSpPr/>
                <p:nvPr/>
              </p:nvSpPr>
              <p:spPr>
                <a:xfrm>
                  <a:off x="5105400" y="3048000"/>
                  <a:ext cx="152400" cy="152400"/>
                </a:xfrm>
                <a:prstGeom prst="parallelogram">
                  <a:avLst>
                    <a:gd name="adj" fmla="val 0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Parallelogram 22"/>
                <p:cNvSpPr/>
                <p:nvPr/>
              </p:nvSpPr>
              <p:spPr>
                <a:xfrm>
                  <a:off x="2514600" y="3048000"/>
                  <a:ext cx="152400" cy="152400"/>
                </a:xfrm>
                <a:prstGeom prst="parallelogram">
                  <a:avLst>
                    <a:gd name="adj" fmla="val 0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 rot="18000000">
                <a:off x="2209800" y="1752600"/>
                <a:ext cx="2743200" cy="2743200"/>
                <a:chOff x="2514600" y="1752600"/>
                <a:chExt cx="2743200" cy="2743200"/>
              </a:xfrm>
            </p:grpSpPr>
            <p:sp>
              <p:nvSpPr>
                <p:cNvPr id="25" name="Parallelogram 24"/>
                <p:cNvSpPr/>
                <p:nvPr/>
              </p:nvSpPr>
              <p:spPr>
                <a:xfrm>
                  <a:off x="3810000" y="1752600"/>
                  <a:ext cx="152400" cy="152400"/>
                </a:xfrm>
                <a:prstGeom prst="parallelogram">
                  <a:avLst>
                    <a:gd name="adj" fmla="val 0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Parallelogram 25"/>
                <p:cNvSpPr/>
                <p:nvPr/>
              </p:nvSpPr>
              <p:spPr>
                <a:xfrm>
                  <a:off x="3810000" y="4343400"/>
                  <a:ext cx="152400" cy="152400"/>
                </a:xfrm>
                <a:prstGeom prst="parallelogram">
                  <a:avLst>
                    <a:gd name="adj" fmla="val 0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Parallelogram 26"/>
                <p:cNvSpPr/>
                <p:nvPr/>
              </p:nvSpPr>
              <p:spPr>
                <a:xfrm>
                  <a:off x="5105400" y="3048000"/>
                  <a:ext cx="152400" cy="152400"/>
                </a:xfrm>
                <a:prstGeom prst="parallelogram">
                  <a:avLst>
                    <a:gd name="adj" fmla="val 0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Parallelogram 27"/>
                <p:cNvSpPr/>
                <p:nvPr/>
              </p:nvSpPr>
              <p:spPr>
                <a:xfrm>
                  <a:off x="2514600" y="3048000"/>
                  <a:ext cx="152400" cy="152400"/>
                </a:xfrm>
                <a:prstGeom prst="parallelogram">
                  <a:avLst>
                    <a:gd name="adj" fmla="val 0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9" name="Group 28"/>
              <p:cNvGrpSpPr/>
              <p:nvPr/>
            </p:nvGrpSpPr>
            <p:grpSpPr>
              <a:xfrm rot="18900000">
                <a:off x="2209800" y="1752600"/>
                <a:ext cx="2743200" cy="2743200"/>
                <a:chOff x="2514600" y="1752600"/>
                <a:chExt cx="2743200" cy="2743200"/>
              </a:xfrm>
            </p:grpSpPr>
            <p:sp>
              <p:nvSpPr>
                <p:cNvPr id="30" name="Parallelogram 29"/>
                <p:cNvSpPr/>
                <p:nvPr/>
              </p:nvSpPr>
              <p:spPr>
                <a:xfrm>
                  <a:off x="3810000" y="1752600"/>
                  <a:ext cx="152400" cy="152400"/>
                </a:xfrm>
                <a:prstGeom prst="parallelogram">
                  <a:avLst>
                    <a:gd name="adj" fmla="val 0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Parallelogram 30"/>
                <p:cNvSpPr/>
                <p:nvPr/>
              </p:nvSpPr>
              <p:spPr>
                <a:xfrm>
                  <a:off x="3810000" y="4343400"/>
                  <a:ext cx="152400" cy="152400"/>
                </a:xfrm>
                <a:prstGeom prst="parallelogram">
                  <a:avLst>
                    <a:gd name="adj" fmla="val 0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Parallelogram 31"/>
                <p:cNvSpPr/>
                <p:nvPr/>
              </p:nvSpPr>
              <p:spPr>
                <a:xfrm>
                  <a:off x="5105400" y="3048000"/>
                  <a:ext cx="152400" cy="152400"/>
                </a:xfrm>
                <a:prstGeom prst="parallelogram">
                  <a:avLst>
                    <a:gd name="adj" fmla="val 0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Parallelogram 32"/>
                <p:cNvSpPr/>
                <p:nvPr/>
              </p:nvSpPr>
              <p:spPr>
                <a:xfrm>
                  <a:off x="2514600" y="3048000"/>
                  <a:ext cx="152400" cy="152400"/>
                </a:xfrm>
                <a:prstGeom prst="parallelogram">
                  <a:avLst>
                    <a:gd name="adj" fmla="val 0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4" name="Group 33"/>
              <p:cNvGrpSpPr/>
              <p:nvPr/>
            </p:nvGrpSpPr>
            <p:grpSpPr>
              <a:xfrm rot="20700000">
                <a:off x="2209800" y="1752600"/>
                <a:ext cx="2743200" cy="2743200"/>
                <a:chOff x="2514600" y="1752600"/>
                <a:chExt cx="2743200" cy="2743200"/>
              </a:xfrm>
            </p:grpSpPr>
            <p:sp>
              <p:nvSpPr>
                <p:cNvPr id="35" name="Parallelogram 34"/>
                <p:cNvSpPr/>
                <p:nvPr/>
              </p:nvSpPr>
              <p:spPr>
                <a:xfrm>
                  <a:off x="3810000" y="1752600"/>
                  <a:ext cx="152400" cy="152400"/>
                </a:xfrm>
                <a:prstGeom prst="parallelogram">
                  <a:avLst>
                    <a:gd name="adj" fmla="val 0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Parallelogram 35"/>
                <p:cNvSpPr/>
                <p:nvPr/>
              </p:nvSpPr>
              <p:spPr>
                <a:xfrm>
                  <a:off x="3810000" y="4343400"/>
                  <a:ext cx="152400" cy="152400"/>
                </a:xfrm>
                <a:prstGeom prst="parallelogram">
                  <a:avLst>
                    <a:gd name="adj" fmla="val 0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Parallelogram 36"/>
                <p:cNvSpPr/>
                <p:nvPr/>
              </p:nvSpPr>
              <p:spPr>
                <a:xfrm>
                  <a:off x="5105400" y="3048000"/>
                  <a:ext cx="152400" cy="152400"/>
                </a:xfrm>
                <a:prstGeom prst="parallelogram">
                  <a:avLst>
                    <a:gd name="adj" fmla="val 0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Parallelogram 37"/>
                <p:cNvSpPr/>
                <p:nvPr/>
              </p:nvSpPr>
              <p:spPr>
                <a:xfrm>
                  <a:off x="2514600" y="3048000"/>
                  <a:ext cx="152400" cy="152400"/>
                </a:xfrm>
                <a:prstGeom prst="parallelogram">
                  <a:avLst>
                    <a:gd name="adj" fmla="val 0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 rot="17100000">
                <a:off x="2209800" y="1752600"/>
                <a:ext cx="2743200" cy="2743200"/>
                <a:chOff x="2514600" y="1752600"/>
                <a:chExt cx="2743200" cy="2743200"/>
              </a:xfrm>
            </p:grpSpPr>
            <p:sp>
              <p:nvSpPr>
                <p:cNvPr id="40" name="Parallelogram 39"/>
                <p:cNvSpPr/>
                <p:nvPr/>
              </p:nvSpPr>
              <p:spPr>
                <a:xfrm>
                  <a:off x="3810000" y="1752600"/>
                  <a:ext cx="152400" cy="152400"/>
                </a:xfrm>
                <a:prstGeom prst="parallelogram">
                  <a:avLst>
                    <a:gd name="adj" fmla="val 0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Parallelogram 40"/>
                <p:cNvSpPr/>
                <p:nvPr/>
              </p:nvSpPr>
              <p:spPr>
                <a:xfrm>
                  <a:off x="3810000" y="4343400"/>
                  <a:ext cx="152400" cy="152400"/>
                </a:xfrm>
                <a:prstGeom prst="parallelogram">
                  <a:avLst>
                    <a:gd name="adj" fmla="val 0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Parallelogram 41"/>
                <p:cNvSpPr/>
                <p:nvPr/>
              </p:nvSpPr>
              <p:spPr>
                <a:xfrm>
                  <a:off x="5105400" y="3048000"/>
                  <a:ext cx="152400" cy="152400"/>
                </a:xfrm>
                <a:prstGeom prst="parallelogram">
                  <a:avLst>
                    <a:gd name="adj" fmla="val 0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Parallelogram 42"/>
                <p:cNvSpPr/>
                <p:nvPr/>
              </p:nvSpPr>
              <p:spPr>
                <a:xfrm>
                  <a:off x="2514600" y="3048000"/>
                  <a:ext cx="152400" cy="152400"/>
                </a:xfrm>
                <a:prstGeom prst="parallelogram">
                  <a:avLst>
                    <a:gd name="adj" fmla="val 0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5" name="Oval 44"/>
              <p:cNvSpPr/>
              <p:nvPr/>
            </p:nvSpPr>
            <p:spPr>
              <a:xfrm>
                <a:off x="2590800" y="2438400"/>
                <a:ext cx="1981200" cy="1371600"/>
              </a:xfrm>
              <a:prstGeom prst="ellipse">
                <a:avLst/>
              </a:prstGeom>
              <a:solidFill>
                <a:schemeClr val="accent4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49" name="Straight Arrow Connector 48"/>
            <p:cNvCxnSpPr/>
            <p:nvPr/>
          </p:nvCxnSpPr>
          <p:spPr>
            <a:xfrm flipV="1">
              <a:off x="3581400" y="1981200"/>
              <a:ext cx="0" cy="2286000"/>
            </a:xfrm>
            <a:prstGeom prst="straightConnector1">
              <a:avLst/>
            </a:prstGeom>
            <a:ln>
              <a:solidFill>
                <a:schemeClr val="tx2"/>
              </a:solidFill>
              <a:prstDash val="sysDash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oup 45"/>
            <p:cNvGrpSpPr/>
            <p:nvPr/>
          </p:nvGrpSpPr>
          <p:grpSpPr>
            <a:xfrm flipH="1">
              <a:off x="3352800" y="3048000"/>
              <a:ext cx="457200" cy="152400"/>
              <a:chOff x="6934200" y="3505200"/>
              <a:chExt cx="457200" cy="152400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6934200" y="35052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45720" rtlCol="0" anchor="ctr" anchorCtr="1"/>
              <a:lstStyle/>
              <a:p>
                <a:pPr algn="ctr"/>
                <a:r>
                  <a:rPr lang="en-US" sz="1800" dirty="0"/>
                  <a:t>+</a:t>
                </a: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7239000" y="35052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45720" rtlCol="0" anchor="ctr" anchorCtr="1"/>
              <a:lstStyle/>
              <a:p>
                <a:pPr algn="ctr"/>
                <a:r>
                  <a:rPr lang="en-US" sz="1800" dirty="0"/>
                  <a:t>-</a:t>
                </a:r>
              </a:p>
            </p:txBody>
          </p:sp>
          <p:cxnSp>
            <p:nvCxnSpPr>
              <p:cNvPr id="44" name="Straight Arrow Connector 43"/>
              <p:cNvCxnSpPr/>
              <p:nvPr/>
            </p:nvCxnSpPr>
            <p:spPr>
              <a:xfrm>
                <a:off x="7086600" y="3581400"/>
                <a:ext cx="152400" cy="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Oval 53"/>
            <p:cNvSpPr/>
            <p:nvPr/>
          </p:nvSpPr>
          <p:spPr>
            <a:xfrm flipH="1">
              <a:off x="3537980" y="3276600"/>
              <a:ext cx="76200" cy="76200"/>
            </a:xfrm>
            <a:prstGeom prst="ellipse">
              <a:avLst/>
            </a:prstGeom>
            <a:solidFill>
              <a:schemeClr val="tx2"/>
            </a:solidFill>
            <a:ln>
              <a:solidFill>
                <a:srgbClr val="FFFF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45720" rtlCol="0" anchor="ctr" anchorCtr="1"/>
            <a:lstStyle/>
            <a:p>
              <a:pPr algn="ctr"/>
              <a:endParaRPr lang="en-US" sz="1800" dirty="0"/>
            </a:p>
          </p:txBody>
        </p:sp>
        <p:sp>
          <p:nvSpPr>
            <p:cNvPr id="55" name="Oval 54"/>
            <p:cNvSpPr/>
            <p:nvPr/>
          </p:nvSpPr>
          <p:spPr>
            <a:xfrm flipH="1">
              <a:off x="3548620" y="2895600"/>
              <a:ext cx="76200" cy="76200"/>
            </a:xfrm>
            <a:prstGeom prst="ellipse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45720" rtlCol="0" anchor="ctr" anchorCtr="1"/>
            <a:lstStyle/>
            <a:p>
              <a:pPr algn="ctr"/>
              <a:endParaRPr lang="en-US" sz="1800" dirty="0"/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1095598" y="3581400"/>
            <a:ext cx="96180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Patient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914400" y="1752600"/>
            <a:ext cx="131706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Detectors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188577" y="2133600"/>
            <a:ext cx="349822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When emitted positrons</a:t>
            </a:r>
          </a:p>
          <a:p>
            <a:r>
              <a:rPr lang="en-US" dirty="0">
                <a:solidFill>
                  <a:srgbClr val="FFFFFF"/>
                </a:solidFill>
              </a:rPr>
              <a:t>collide with electrons,</a:t>
            </a:r>
          </a:p>
          <a:p>
            <a:r>
              <a:rPr lang="en-US" dirty="0">
                <a:solidFill>
                  <a:srgbClr val="FFFFFF"/>
                </a:solidFill>
              </a:rPr>
              <a:t>their annihilation sends</a:t>
            </a:r>
          </a:p>
          <a:p>
            <a:r>
              <a:rPr lang="en-US" dirty="0">
                <a:solidFill>
                  <a:srgbClr val="FFFFFF"/>
                </a:solidFill>
              </a:rPr>
              <a:t>2 high-energy photons</a:t>
            </a:r>
          </a:p>
          <a:p>
            <a:r>
              <a:rPr lang="en-US" dirty="0">
                <a:solidFill>
                  <a:srgbClr val="FFFFFF"/>
                </a:solidFill>
              </a:rPr>
              <a:t>off in opposite directions</a:t>
            </a:r>
          </a:p>
        </p:txBody>
      </p:sp>
      <p:cxnSp>
        <p:nvCxnSpPr>
          <p:cNvPr id="52" name="Straight Arrow Connector 51"/>
          <p:cNvCxnSpPr>
            <a:stCxn id="57" idx="3"/>
          </p:cNvCxnSpPr>
          <p:nvPr/>
        </p:nvCxnSpPr>
        <p:spPr>
          <a:xfrm flipV="1">
            <a:off x="2057400" y="3352801"/>
            <a:ext cx="870466" cy="4132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58" idx="3"/>
          </p:cNvCxnSpPr>
          <p:nvPr/>
        </p:nvCxnSpPr>
        <p:spPr>
          <a:xfrm>
            <a:off x="2231467" y="1937266"/>
            <a:ext cx="434383" cy="2614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5852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A11D-1833-3742-AABA-BEA8CDF99CB5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315200" cy="1143000"/>
          </a:xfrm>
        </p:spPr>
        <p:txBody>
          <a:bodyPr/>
          <a:lstStyle/>
          <a:p>
            <a:r>
              <a:rPr lang="en-US" dirty="0"/>
              <a:t>MRI</a:t>
            </a:r>
          </a:p>
        </p:txBody>
      </p:sp>
      <p:pic>
        <p:nvPicPr>
          <p:cNvPr id="4" name="NIBIB 60 Seconds - How Does an MRI Work - YouTube720p Cropp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1251604"/>
            <a:ext cx="9144001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35744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National Institute of Health’s National Institute of Biomedical Imaging and Bioengineering</a:t>
            </a:r>
          </a:p>
          <a:p>
            <a:r>
              <a:rPr lang="en-US" sz="1400" dirty="0"/>
              <a:t>60 Seconds of Science:  How Does an MRI Work?  CC By License; Music by </a:t>
            </a:r>
            <a:r>
              <a:rPr lang="en-US" sz="1400" dirty="0" err="1"/>
              <a:t>Longzijun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2270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MRI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09" y="1600200"/>
            <a:ext cx="6870700" cy="30353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A11D-1833-3742-AABA-BEA8CDF99CB5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3534" y="4648200"/>
            <a:ext cx="841865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Kieran Maher’s examples of T1 weighted, T2 weighted, and PD weighted MRI</a:t>
            </a:r>
          </a:p>
          <a:p>
            <a:r>
              <a:rPr lang="en-US" sz="1600" dirty="0"/>
              <a:t>T1:  Bright = Short T1 = Tissue rapidly returns to pre-RF magnetization along z-axis</a:t>
            </a:r>
          </a:p>
          <a:p>
            <a:r>
              <a:rPr lang="en-US" sz="1600" dirty="0"/>
              <a:t>T2:  Bright = Long T2 = Tissue maintains transverse (</a:t>
            </a:r>
            <a:r>
              <a:rPr lang="en-US" sz="1600" dirty="0" err="1"/>
              <a:t>xy</a:t>
            </a:r>
            <a:r>
              <a:rPr lang="en-US" sz="1600" dirty="0"/>
              <a:t>) magnetization long after RF pulse</a:t>
            </a:r>
          </a:p>
          <a:p>
            <a:r>
              <a:rPr lang="en-US" sz="1600" dirty="0"/>
              <a:t>PD:  Proton Density, great for imaging joints, for brain T2-FLAIR is now more common</a:t>
            </a:r>
          </a:p>
          <a:p>
            <a:r>
              <a:rPr lang="en-US" sz="1600" dirty="0"/>
              <a:t>*-FLAIR:  Long inversion time blocks signal from CSF in brain (CSF dark instead of bright)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13F49A-FB56-7445-BDB8-AD316802B748}"/>
              </a:ext>
            </a:extLst>
          </p:cNvPr>
          <p:cNvSpPr txBox="1"/>
          <p:nvPr/>
        </p:nvSpPr>
        <p:spPr>
          <a:xfrm>
            <a:off x="242719" y="6019800"/>
            <a:ext cx="8520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 also:  http://</a:t>
            </a:r>
            <a:r>
              <a:rPr lang="en-US" dirty="0" err="1"/>
              <a:t>mriquestions.com</a:t>
            </a:r>
            <a:r>
              <a:rPr lang="en-US" dirty="0"/>
              <a:t>/meaning-of-</a:t>
            </a:r>
            <a:r>
              <a:rPr lang="en-US" dirty="0" err="1"/>
              <a:t>weighting.html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982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685800" y="1890227"/>
            <a:ext cx="3810000" cy="1477346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 rotWithShape="1">
          <a:blip r:embed="rId4"/>
          <a:stretch/>
        </p:blipFill>
        <p:spPr>
          <a:xfrm>
            <a:off x="5579143" y="1524000"/>
            <a:ext cx="1948113" cy="2209800"/>
          </a:xfrm>
        </p:spPr>
      </p:pic>
      <p:sp>
        <p:nvSpPr>
          <p:cNvPr id="45059" name="Rectangle 3"/>
          <p:cNvSpPr>
            <a:spLocks noGrp="1" noChangeArrowheads="1"/>
          </p:cNvSpPr>
          <p:nvPr>
            <p:ph type="body" sz="half" idx="3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Images anatomy</a:t>
            </a:r>
          </a:p>
          <a:p>
            <a:endParaRPr lang="en-US" sz="2800" dirty="0"/>
          </a:p>
          <a:p>
            <a:r>
              <a:rPr lang="en-US" sz="2800" dirty="0"/>
              <a:t>Ultrasound beam formed and steered by controlling the delay between the elements of the transducer array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01CF-C80F-1544-9D50-1C0F8B8EC90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Phased Array Ultrasound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3" name="Picture 9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012" y="2276475"/>
            <a:ext cx="2654300" cy="3492500"/>
          </a:xfrm>
          <a:noFill/>
          <a:ln/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50800" dist="12700" dir="8100000" algn="ctr" rotWithShape="0">
                    <a:srgbClr val="FFFFFF">
                      <a:alpha val="75000"/>
                    </a:srgbClr>
                  </a:outerShdw>
                </a:effectLst>
              </a14:hiddenEffects>
            </a:ext>
          </a:extLst>
        </p:spPr>
      </p:pic>
      <p:pic>
        <p:nvPicPr>
          <p:cNvPr id="47110" name="Picture 6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538" y="2107054"/>
            <a:ext cx="3567112" cy="3831342"/>
          </a:xfrm>
          <a:noFill/>
          <a:ln/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50800" dist="12700" dir="8100000" algn="ctr" rotWithShape="0">
                    <a:srgbClr val="FFFFFF">
                      <a:alpha val="75000"/>
                    </a:srgbClr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C0611C-95E8-A145-8B26-565D5E3FC659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Real Time 3D Ultrasound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Imaging Modalities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MRI &amp; fMRI details (saved for another lecture) </a:t>
            </a:r>
          </a:p>
          <a:p>
            <a:r>
              <a:rPr lang="en-US" dirty="0"/>
              <a:t>OCT (</a:t>
            </a:r>
            <a:r>
              <a:rPr lang="en-US" altLang="ja-JP" dirty="0"/>
              <a:t>“</a:t>
            </a:r>
            <a:r>
              <a:rPr lang="en-US" dirty="0"/>
              <a:t>optical ultrasound</a:t>
            </a:r>
            <a:r>
              <a:rPr lang="en-US" altLang="ja-JP" dirty="0"/>
              <a:t>”</a:t>
            </a:r>
            <a:r>
              <a:rPr lang="en-US" dirty="0"/>
              <a:t>)</a:t>
            </a:r>
          </a:p>
          <a:p>
            <a:r>
              <a:rPr lang="en-US" dirty="0"/>
              <a:t>Pathology (in addition to Radiology) </a:t>
            </a:r>
          </a:p>
          <a:p>
            <a:r>
              <a:rPr lang="en-US" dirty="0"/>
              <a:t>Other modalities coming down the pike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03A5D-1C1E-134B-A526-469F2A88A0A9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Trends in Imaging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3D, 4D, …</a:t>
            </a:r>
          </a:p>
          <a:p>
            <a:r>
              <a:rPr lang="en-US"/>
              <a:t>Higher speed </a:t>
            </a:r>
          </a:p>
          <a:p>
            <a:r>
              <a:rPr lang="en-US"/>
              <a:t>Greater resolution </a:t>
            </a:r>
          </a:p>
          <a:p>
            <a:r>
              <a:rPr lang="en-US"/>
              <a:t>Measure function as well as structure </a:t>
            </a:r>
          </a:p>
          <a:p>
            <a:r>
              <a:rPr lang="en-US"/>
              <a:t>Combining modalities (including direct vision)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03A5D-1C1E-134B-A526-469F2A88A0A9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/>
              <a:t>Dissection: </a:t>
            </a:r>
          </a:p>
          <a:p>
            <a:pPr lvl="1"/>
            <a:r>
              <a:rPr lang="en-US" dirty="0"/>
              <a:t>Medical School, Day 1: Meet the Cadaver. </a:t>
            </a:r>
          </a:p>
          <a:p>
            <a:pPr lvl="1"/>
            <a:r>
              <a:rPr lang="en-US" dirty="0"/>
              <a:t>From Vesalius to the Visible Human</a:t>
            </a:r>
          </a:p>
        </p:txBody>
      </p:sp>
      <p:pic>
        <p:nvPicPr>
          <p:cNvPr id="53253" name="Picture 5"/>
          <p:cNvPicPr>
            <a:picLocks noGrp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900" y="1993900"/>
            <a:ext cx="2768600" cy="3632200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59AB5-AF15-F741-B4D3-95627060C87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Gold Standard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r>
              <a:rPr lang="en-US"/>
              <a:t>Superior = head</a:t>
            </a:r>
          </a:p>
          <a:p>
            <a:r>
              <a:rPr lang="en-US"/>
              <a:t>Inferior = feet</a:t>
            </a:r>
          </a:p>
          <a:p>
            <a:endParaRPr lang="en-US"/>
          </a:p>
          <a:p>
            <a:r>
              <a:rPr lang="en-US"/>
              <a:t>Anterior = front</a:t>
            </a:r>
          </a:p>
          <a:p>
            <a:r>
              <a:rPr lang="en-US"/>
              <a:t>Posterior = back</a:t>
            </a:r>
          </a:p>
          <a:p>
            <a:endParaRPr lang="en-US"/>
          </a:p>
          <a:p>
            <a:r>
              <a:rPr lang="en-US"/>
              <a:t>Proximal = central</a:t>
            </a:r>
          </a:p>
          <a:p>
            <a:r>
              <a:rPr lang="en-US"/>
              <a:t>Distal = peripheral</a:t>
            </a:r>
          </a:p>
        </p:txBody>
      </p:sp>
      <p:pic>
        <p:nvPicPr>
          <p:cNvPr id="106501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477" y="1524000"/>
            <a:ext cx="3799445" cy="4572000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59AB5-AF15-F741-B4D3-95627060C87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Anatomical Axes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Imaging Modalities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Camera:  Microscope, Endoscope, etc.</a:t>
            </a:r>
          </a:p>
          <a:p>
            <a:r>
              <a:rPr lang="en-US" dirty="0"/>
              <a:t>X-Ray</a:t>
            </a:r>
          </a:p>
          <a:p>
            <a:r>
              <a:rPr lang="en-US" dirty="0"/>
              <a:t>CT</a:t>
            </a:r>
          </a:p>
          <a:p>
            <a:r>
              <a:rPr lang="en-US" dirty="0"/>
              <a:t>Nuclear Medicine</a:t>
            </a:r>
          </a:p>
          <a:p>
            <a:r>
              <a:rPr lang="en-US" dirty="0"/>
              <a:t>Ultrasound</a:t>
            </a:r>
          </a:p>
          <a:p>
            <a:r>
              <a:rPr lang="en-US" dirty="0"/>
              <a:t>MRI</a:t>
            </a:r>
          </a:p>
          <a:p>
            <a:r>
              <a:rPr lang="en-US" dirty="0"/>
              <a:t>…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03A5D-1C1E-134B-A526-469F2A88A0A9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914400" y="1816013"/>
            <a:ext cx="3565525" cy="4413424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5006143" y="1736725"/>
            <a:ext cx="2917902" cy="4572000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C0611C-95E8-A145-8B26-565D5E3FC659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1896:  The X-Ray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/>
              <a:t>Projection of X-Ray silhouette onto a detector</a:t>
            </a:r>
          </a:p>
          <a:p>
            <a:r>
              <a:rPr lang="en-US" sz="2800" dirty="0"/>
              <a:t>Measures densities</a:t>
            </a:r>
          </a:p>
          <a:p>
            <a:r>
              <a:rPr lang="en-US" sz="2800" dirty="0"/>
              <a:t>3D maps to 2D</a:t>
            </a:r>
          </a:p>
          <a:p>
            <a:r>
              <a:rPr lang="en-US" sz="2800" dirty="0"/>
              <a:t>Detectors often use an intervening fluorescent screen to convert X-rays to visible light</a:t>
            </a:r>
          </a:p>
          <a:p>
            <a:r>
              <a:rPr lang="en-US" sz="2800" dirty="0"/>
              <a:t>Fat, muscle, bone, contrast agent, metal</a:t>
            </a:r>
          </a:p>
        </p:txBody>
      </p:sp>
      <p:sp>
        <p:nvSpPr>
          <p:cNvPr id="39936" name="Slide Number Placeholder 3993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D759AB5-AF15-F741-B4D3-95627060C87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X-Ray &amp; Fluoroscopic Images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4876800" y="2438400"/>
            <a:ext cx="3610043" cy="2851471"/>
            <a:chOff x="5486400" y="2057400"/>
            <a:chExt cx="3610043" cy="2851471"/>
          </a:xfrm>
        </p:grpSpPr>
        <p:sp>
          <p:nvSpPr>
            <p:cNvPr id="3" name="Rectangle 2"/>
            <p:cNvSpPr/>
            <p:nvPr/>
          </p:nvSpPr>
          <p:spPr>
            <a:xfrm>
              <a:off x="5715000" y="2057400"/>
              <a:ext cx="1828800" cy="381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X-Ray Source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5486400" y="2971800"/>
              <a:ext cx="2286000" cy="137160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Oval 4"/>
            <p:cNvSpPr/>
            <p:nvPr/>
          </p:nvSpPr>
          <p:spPr>
            <a:xfrm>
              <a:off x="6477000" y="3810000"/>
              <a:ext cx="304800" cy="3048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486400" y="4648200"/>
              <a:ext cx="228600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" name="Straight Arrow Connector 7"/>
            <p:cNvCxnSpPr>
              <a:stCxn id="3" idx="2"/>
            </p:cNvCxnSpPr>
            <p:nvPr/>
          </p:nvCxnSpPr>
          <p:spPr>
            <a:xfrm flipH="1">
              <a:off x="5715000" y="2438400"/>
              <a:ext cx="914400" cy="22098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3" idx="2"/>
            </p:cNvCxnSpPr>
            <p:nvPr/>
          </p:nvCxnSpPr>
          <p:spPr>
            <a:xfrm flipH="1">
              <a:off x="6172200" y="2438400"/>
              <a:ext cx="457200" cy="22098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6629400" y="2438400"/>
              <a:ext cx="914400" cy="22098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" idx="2"/>
            </p:cNvCxnSpPr>
            <p:nvPr/>
          </p:nvCxnSpPr>
          <p:spPr>
            <a:xfrm>
              <a:off x="6629400" y="2438400"/>
              <a:ext cx="457200" cy="22098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" idx="2"/>
              <a:endCxn id="5" idx="0"/>
            </p:cNvCxnSpPr>
            <p:nvPr/>
          </p:nvCxnSpPr>
          <p:spPr>
            <a:xfrm>
              <a:off x="6629400" y="2438400"/>
              <a:ext cx="0" cy="13716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7540332" y="2895600"/>
              <a:ext cx="11464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Patient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968003" y="3505200"/>
              <a:ext cx="718797" cy="46166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dirty="0"/>
                <a:t>Bone</a:t>
              </a:r>
            </a:p>
          </p:txBody>
        </p:sp>
        <p:cxnSp>
          <p:nvCxnSpPr>
            <p:cNvPr id="27" name="Curved Connector 26"/>
            <p:cNvCxnSpPr>
              <a:stCxn id="25" idx="1"/>
              <a:endCxn id="5" idx="6"/>
            </p:cNvCxnSpPr>
            <p:nvPr/>
          </p:nvCxnSpPr>
          <p:spPr>
            <a:xfrm rot="10800000" flipV="1">
              <a:off x="6781801" y="3736032"/>
              <a:ext cx="1186203" cy="226367"/>
            </a:xfrm>
            <a:prstGeom prst="curvedConnector3">
              <a:avLst/>
            </a:prstGeom>
            <a:ln>
              <a:solidFill>
                <a:schemeClr val="bg1"/>
              </a:solidFill>
              <a:prstDash val="sysDot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7744791" y="4447206"/>
              <a:ext cx="13516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Detector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Computerized Tomography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536" y="1741488"/>
            <a:ext cx="6404927" cy="456723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A11D-1833-3742-AABA-BEA8CDF99CB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369553" y="6400800"/>
            <a:ext cx="6404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Mikael </a:t>
            </a:r>
            <a:r>
              <a:rPr lang="en-US" sz="1600" dirty="0" err="1"/>
              <a:t>Häggström’s</a:t>
            </a:r>
            <a:r>
              <a:rPr lang="en-US" sz="1600" dirty="0"/>
              <a:t> CT of the human brain with intravenous contrast</a:t>
            </a:r>
          </a:p>
        </p:txBody>
      </p:sp>
    </p:spTree>
    <p:extLst>
      <p:ext uri="{BB962C8B-B14F-4D97-AF65-F5344CB8AC3E}">
        <p14:creationId xmlns:p14="http://schemas.microsoft.com/office/powerpoint/2010/main" val="403008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1"/>
          <p:cNvSpPr>
            <a:spLocks noGrp="1"/>
          </p:cNvSpPr>
          <p:nvPr>
            <p:ph sz="half" idx="1"/>
          </p:nvPr>
        </p:nvSpPr>
        <p:spPr>
          <a:xfrm>
            <a:off x="685800" y="4724400"/>
            <a:ext cx="7772400" cy="2133600"/>
          </a:xfrm>
        </p:spPr>
        <p:txBody>
          <a:bodyPr>
            <a:normAutofit/>
          </a:bodyPr>
          <a:lstStyle/>
          <a:p>
            <a:r>
              <a:rPr lang="en-US" dirty="0"/>
              <a:t>Spin X-Ray source/detector around the patient</a:t>
            </a:r>
          </a:p>
          <a:p>
            <a:r>
              <a:rPr lang="en-US" dirty="0"/>
              <a:t>From a series of projections, a tomographic image is reconstructed using Filtered Back Projection.</a:t>
            </a: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A11D-1833-3742-AABA-BEA8CDF99CB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Computerized Tomography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761567" y="1568129"/>
            <a:ext cx="5620867" cy="2851471"/>
            <a:chOff x="1251455" y="1568129"/>
            <a:chExt cx="5620867" cy="2851471"/>
          </a:xfrm>
        </p:grpSpPr>
        <p:sp>
          <p:nvSpPr>
            <p:cNvPr id="7" name="Rectangle 6"/>
            <p:cNvSpPr/>
            <p:nvPr/>
          </p:nvSpPr>
          <p:spPr>
            <a:xfrm>
              <a:off x="3490879" y="1568129"/>
              <a:ext cx="1828800" cy="381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X-Ray Source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3262279" y="2482529"/>
              <a:ext cx="2286000" cy="137160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4252879" y="3320729"/>
              <a:ext cx="304800" cy="3048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262279" y="4158929"/>
              <a:ext cx="228600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" name="Straight Arrow Connector 10"/>
            <p:cNvCxnSpPr>
              <a:stCxn id="7" idx="2"/>
            </p:cNvCxnSpPr>
            <p:nvPr/>
          </p:nvCxnSpPr>
          <p:spPr>
            <a:xfrm flipH="1">
              <a:off x="3490879" y="1949129"/>
              <a:ext cx="914400" cy="22098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7" idx="2"/>
            </p:cNvCxnSpPr>
            <p:nvPr/>
          </p:nvCxnSpPr>
          <p:spPr>
            <a:xfrm flipH="1">
              <a:off x="3948079" y="1949129"/>
              <a:ext cx="457200" cy="22098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4405279" y="1949129"/>
              <a:ext cx="914400" cy="22098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7" idx="2"/>
            </p:cNvCxnSpPr>
            <p:nvPr/>
          </p:nvCxnSpPr>
          <p:spPr>
            <a:xfrm>
              <a:off x="4405279" y="1949129"/>
              <a:ext cx="457200" cy="22098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7" idx="2"/>
              <a:endCxn id="9" idx="0"/>
            </p:cNvCxnSpPr>
            <p:nvPr/>
          </p:nvCxnSpPr>
          <p:spPr>
            <a:xfrm>
              <a:off x="4405279" y="1949129"/>
              <a:ext cx="0" cy="13716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5316211" y="2406329"/>
              <a:ext cx="11464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Patient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743882" y="3015929"/>
              <a:ext cx="718797" cy="46166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Bone</a:t>
              </a:r>
            </a:p>
          </p:txBody>
        </p:sp>
        <p:cxnSp>
          <p:nvCxnSpPr>
            <p:cNvPr id="18" name="Curved Connector 17"/>
            <p:cNvCxnSpPr>
              <a:stCxn id="17" idx="1"/>
              <a:endCxn id="9" idx="6"/>
            </p:cNvCxnSpPr>
            <p:nvPr/>
          </p:nvCxnSpPr>
          <p:spPr>
            <a:xfrm rot="10800000" flipV="1">
              <a:off x="4557680" y="3246761"/>
              <a:ext cx="1186203" cy="226367"/>
            </a:xfrm>
            <a:prstGeom prst="curvedConnector3">
              <a:avLst/>
            </a:prstGeom>
            <a:ln>
              <a:solidFill>
                <a:schemeClr val="bg1"/>
              </a:solidFill>
              <a:prstDash val="sysDot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5520670" y="3957935"/>
              <a:ext cx="13516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Detector</a:t>
              </a:r>
            </a:p>
          </p:txBody>
        </p:sp>
        <p:sp>
          <p:nvSpPr>
            <p:cNvPr id="24" name="Curved Right Arrow 23"/>
            <p:cNvSpPr/>
            <p:nvPr/>
          </p:nvSpPr>
          <p:spPr>
            <a:xfrm>
              <a:off x="2271679" y="1644329"/>
              <a:ext cx="914400" cy="2743200"/>
            </a:xfrm>
            <a:prstGeom prst="curv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51455" y="2438400"/>
              <a:ext cx="958345" cy="1200328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Spins</a:t>
              </a:r>
            </a:p>
            <a:p>
              <a:r>
                <a:rPr lang="en-US" dirty="0">
                  <a:solidFill>
                    <a:srgbClr val="FFFFFF"/>
                  </a:solidFill>
                </a:rPr>
                <a:t>around</a:t>
              </a:r>
            </a:p>
            <a:p>
              <a:r>
                <a:rPr lang="en-US" dirty="0">
                  <a:solidFill>
                    <a:srgbClr val="FFFFFF"/>
                  </a:solidFill>
                </a:rPr>
                <a:t>patient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Nuclear Medicine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Previously discussed imaging modalities image anatomy (structure).</a:t>
            </a:r>
          </a:p>
          <a:p>
            <a:r>
              <a:rPr lang="en-US"/>
              <a:t>Nuclear medicine images physiology (function)</a:t>
            </a:r>
          </a:p>
          <a:p>
            <a:pPr lvl="1"/>
            <a:r>
              <a:rPr lang="en-US"/>
              <a:t>At the cellular (and subcellular) level </a:t>
            </a:r>
          </a:p>
          <a:p>
            <a:pPr lvl="1"/>
            <a:r>
              <a:rPr lang="en-US"/>
              <a:t>Technically a type of molecular imaging</a:t>
            </a:r>
          </a:p>
          <a:p>
            <a:pPr lvl="1"/>
            <a:r>
              <a:rPr lang="en-US"/>
              <a:t>Requires use of radioactive pharmaceuticals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03A5D-1C1E-134B-A526-469F2A88A0A9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4724400"/>
            <a:ext cx="7772400" cy="2057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Single Photon Emission Computed Tomography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Gamma camera for creating image of radioactive target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Camera is rotated around patient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4A11D-1833-3742-AABA-BEA8CDF99CB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315200" cy="1143000"/>
          </a:xfrm>
        </p:spPr>
        <p:txBody>
          <a:bodyPr/>
          <a:lstStyle/>
          <a:p>
            <a:r>
              <a:rPr lang="en-US" dirty="0"/>
              <a:t>SPECT</a:t>
            </a:r>
          </a:p>
        </p:txBody>
      </p:sp>
      <p:sp>
        <p:nvSpPr>
          <p:cNvPr id="9" name="Oval 8"/>
          <p:cNvSpPr/>
          <p:nvPr/>
        </p:nvSpPr>
        <p:spPr>
          <a:xfrm>
            <a:off x="3305077" y="2514600"/>
            <a:ext cx="2286000" cy="1371600"/>
          </a:xfrm>
          <a:prstGeom prst="ellipse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4295677" y="3352800"/>
            <a:ext cx="304800" cy="3048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410200" y="2510135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Patient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86680" y="3048000"/>
            <a:ext cx="1608163" cy="83099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Radioactive</a:t>
            </a:r>
          </a:p>
          <a:p>
            <a:r>
              <a:rPr lang="en-US" dirty="0">
                <a:solidFill>
                  <a:srgbClr val="FFFFFF"/>
                </a:solidFill>
              </a:rPr>
              <a:t>Target</a:t>
            </a:r>
          </a:p>
        </p:txBody>
      </p:sp>
      <p:cxnSp>
        <p:nvCxnSpPr>
          <p:cNvPr id="19" name="Curved Connector 18"/>
          <p:cNvCxnSpPr>
            <a:stCxn id="18" idx="1"/>
            <a:endCxn id="10" idx="6"/>
          </p:cNvCxnSpPr>
          <p:nvPr/>
        </p:nvCxnSpPr>
        <p:spPr>
          <a:xfrm rot="10800000" flipV="1">
            <a:off x="4600478" y="3463498"/>
            <a:ext cx="1186203" cy="41701"/>
          </a:xfrm>
          <a:prstGeom prst="curvedConnector3">
            <a:avLst/>
          </a:prstGeom>
          <a:ln>
            <a:solidFill>
              <a:schemeClr val="bg1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343400" y="909935"/>
            <a:ext cx="3913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Array of Gamma Detectors</a:t>
            </a:r>
          </a:p>
        </p:txBody>
      </p:sp>
      <p:sp>
        <p:nvSpPr>
          <p:cNvPr id="21" name="Curved Right Arrow 20"/>
          <p:cNvSpPr/>
          <p:nvPr/>
        </p:nvSpPr>
        <p:spPr>
          <a:xfrm>
            <a:off x="2314477" y="1676400"/>
            <a:ext cx="914400" cy="274320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94253" y="2470471"/>
            <a:ext cx="958345" cy="1200328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Spins</a:t>
            </a:r>
          </a:p>
          <a:p>
            <a:r>
              <a:rPr lang="en-US" dirty="0">
                <a:solidFill>
                  <a:srgbClr val="FFFFFF"/>
                </a:solidFill>
              </a:rPr>
              <a:t>around</a:t>
            </a:r>
          </a:p>
          <a:p>
            <a:r>
              <a:rPr lang="en-US" dirty="0">
                <a:solidFill>
                  <a:srgbClr val="FFFFFF"/>
                </a:solidFill>
              </a:rPr>
              <a:t>patient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495800" y="1447800"/>
            <a:ext cx="364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Array of Lead Collimators</a:t>
            </a:r>
          </a:p>
        </p:txBody>
      </p:sp>
      <p:grpSp>
        <p:nvGrpSpPr>
          <p:cNvPr id="29" name="Group 28"/>
          <p:cNvGrpSpPr/>
          <p:nvPr/>
        </p:nvGrpSpPr>
        <p:grpSpPr>
          <a:xfrm rot="20700000">
            <a:off x="3338116" y="1273011"/>
            <a:ext cx="1086047" cy="618334"/>
            <a:chOff x="3562153" y="1295400"/>
            <a:chExt cx="1849195" cy="694534"/>
          </a:xfrm>
        </p:grpSpPr>
        <p:grpSp>
          <p:nvGrpSpPr>
            <p:cNvPr id="6" name="Group 5"/>
            <p:cNvGrpSpPr/>
            <p:nvPr/>
          </p:nvGrpSpPr>
          <p:grpSpPr>
            <a:xfrm>
              <a:off x="3563301" y="1600200"/>
              <a:ext cx="1848047" cy="389734"/>
              <a:chOff x="3761129" y="1134266"/>
              <a:chExt cx="1848047" cy="389734"/>
            </a:xfrm>
            <a:solidFill>
              <a:srgbClr val="71685A"/>
            </a:solidFill>
          </p:grpSpPr>
          <p:sp>
            <p:nvSpPr>
              <p:cNvPr id="8" name="Rectangle 7"/>
              <p:cNvSpPr/>
              <p:nvPr/>
            </p:nvSpPr>
            <p:spPr>
              <a:xfrm>
                <a:off x="3761129" y="1134266"/>
                <a:ext cx="198976" cy="381000"/>
              </a:xfrm>
              <a:prstGeom prst="rect">
                <a:avLst/>
              </a:prstGeom>
              <a:grpFill/>
              <a:ln>
                <a:solidFill>
                  <a:srgbClr val="71685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4065929" y="1134266"/>
                <a:ext cx="198976" cy="381000"/>
              </a:xfrm>
              <a:prstGeom prst="rect">
                <a:avLst/>
              </a:prstGeom>
              <a:grpFill/>
              <a:ln>
                <a:solidFill>
                  <a:srgbClr val="71685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4417305" y="1134266"/>
                <a:ext cx="198976" cy="381000"/>
              </a:xfrm>
              <a:prstGeom prst="rect">
                <a:avLst/>
              </a:prstGeom>
              <a:grpFill/>
              <a:ln>
                <a:solidFill>
                  <a:srgbClr val="71685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4751729" y="1134266"/>
                <a:ext cx="198976" cy="381000"/>
              </a:xfrm>
              <a:prstGeom prst="rect">
                <a:avLst/>
              </a:prstGeom>
              <a:grpFill/>
              <a:ln>
                <a:solidFill>
                  <a:srgbClr val="71685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5105400" y="1134266"/>
                <a:ext cx="198976" cy="381000"/>
              </a:xfrm>
              <a:prstGeom prst="rect">
                <a:avLst/>
              </a:prstGeom>
              <a:grpFill/>
              <a:ln>
                <a:solidFill>
                  <a:srgbClr val="71685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5410200" y="1143000"/>
                <a:ext cx="198976" cy="381000"/>
              </a:xfrm>
              <a:prstGeom prst="rect">
                <a:avLst/>
              </a:prstGeom>
              <a:grpFill/>
              <a:ln>
                <a:solidFill>
                  <a:srgbClr val="71685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3562153" y="1295400"/>
              <a:ext cx="1848047" cy="161134"/>
              <a:chOff x="3761129" y="1134266"/>
              <a:chExt cx="1848047" cy="389734"/>
            </a:xfrm>
            <a:solidFill>
              <a:schemeClr val="accent4"/>
            </a:solidFill>
          </p:grpSpPr>
          <p:sp>
            <p:nvSpPr>
              <p:cNvPr id="34" name="Rectangle 33"/>
              <p:cNvSpPr/>
              <p:nvPr/>
            </p:nvSpPr>
            <p:spPr>
              <a:xfrm>
                <a:off x="3761129" y="1134266"/>
                <a:ext cx="198976" cy="381000"/>
              </a:xfrm>
              <a:prstGeom prst="rect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4065929" y="1134266"/>
                <a:ext cx="198976" cy="381000"/>
              </a:xfrm>
              <a:prstGeom prst="rect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4417305" y="1134266"/>
                <a:ext cx="198976" cy="381000"/>
              </a:xfrm>
              <a:prstGeom prst="rect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4751729" y="1134266"/>
                <a:ext cx="198976" cy="381000"/>
              </a:xfrm>
              <a:prstGeom prst="rect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5105400" y="1134266"/>
                <a:ext cx="198976" cy="381000"/>
              </a:xfrm>
              <a:prstGeom prst="rect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5410200" y="1143000"/>
                <a:ext cx="198976" cy="381000"/>
              </a:xfrm>
              <a:prstGeom prst="rect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G 20 Blue Perspective">
  <a:themeElements>
    <a:clrScheme name="Galeotti - Blue Perspective">
      <a:dk1>
        <a:sysClr val="windowText" lastClr="000000"/>
      </a:dk1>
      <a:lt1>
        <a:sysClr val="window" lastClr="FFFFFF"/>
      </a:lt1>
      <a:dk2>
        <a:srgbClr val="3E3D2D"/>
      </a:dk2>
      <a:lt2>
        <a:srgbClr val="FFFF66"/>
      </a:lt2>
      <a:accent1>
        <a:srgbClr val="FF8000"/>
      </a:accent1>
      <a:accent2>
        <a:srgbClr val="71685A"/>
      </a:accent2>
      <a:accent3>
        <a:srgbClr val="FF0000"/>
      </a:accent3>
      <a:accent4>
        <a:srgbClr val="909465"/>
      </a:accent4>
      <a:accent5>
        <a:srgbClr val="956B43"/>
      </a:accent5>
      <a:accent6>
        <a:srgbClr val="FEA022"/>
      </a:accent6>
      <a:hlink>
        <a:srgbClr val="7F7F7F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G 20 Blue Perspective" id="{D68C529C-772E-D744-9B04-E3ED92002A6E}" vid="{98A8AF91-BDFD-F74E-909E-84F36456625E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JG 20 Blue Perspective</Template>
  <TotalTime>14334</TotalTime>
  <Words>893</Words>
  <Application>Microsoft Macintosh PowerPoint</Application>
  <PresentationFormat>On-screen Show (4:3)</PresentationFormat>
  <Paragraphs>148</Paragraphs>
  <Slides>18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Times New Roman</vt:lpstr>
      <vt:lpstr>Wingdings</vt:lpstr>
      <vt:lpstr>JG 20 Blue Perspective</vt:lpstr>
      <vt:lpstr>Medical Imaging Modalities</vt:lpstr>
      <vt:lpstr>Anatomical Axes</vt:lpstr>
      <vt:lpstr>Imaging Modalities</vt:lpstr>
      <vt:lpstr>1896:  The X-Ray</vt:lpstr>
      <vt:lpstr>X-Ray &amp; Fluoroscopic Images</vt:lpstr>
      <vt:lpstr>Computerized Tomography</vt:lpstr>
      <vt:lpstr>Computerized Tomography</vt:lpstr>
      <vt:lpstr>Nuclear Medicine</vt:lpstr>
      <vt:lpstr>SPECT</vt:lpstr>
      <vt:lpstr>Positron Emission Tomography (PET)</vt:lpstr>
      <vt:lpstr>Positron Emission Tomography</vt:lpstr>
      <vt:lpstr>MRI</vt:lpstr>
      <vt:lpstr>MRI</vt:lpstr>
      <vt:lpstr>Phased Array Ultrasound</vt:lpstr>
      <vt:lpstr>Real Time 3D Ultrasound</vt:lpstr>
      <vt:lpstr>Other Imaging Modalities</vt:lpstr>
      <vt:lpstr>Current Trends in Imaging</vt:lpstr>
      <vt:lpstr>The Gold Standard</vt:lpstr>
    </vt:vector>
  </TitlesOfParts>
  <Company>CMU Robotics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Methods In Medical Image Analysis</dc:title>
  <dc:creator>John Galeotti</dc:creator>
  <cp:lastModifiedBy>John Michael Galeotti</cp:lastModifiedBy>
  <cp:revision>124</cp:revision>
  <cp:lastPrinted>2018-02-22T04:50:49Z</cp:lastPrinted>
  <dcterms:created xsi:type="dcterms:W3CDTF">2008-01-12T23:25:59Z</dcterms:created>
  <dcterms:modified xsi:type="dcterms:W3CDTF">2020-01-28T17:32:02Z</dcterms:modified>
</cp:coreProperties>
</file>