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65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8" r:id="rId29"/>
    <p:sldId id="307" r:id="rId30"/>
    <p:sldId id="310" r:id="rId31"/>
    <p:sldId id="311" r:id="rId32"/>
    <p:sldId id="312" r:id="rId33"/>
    <p:sldId id="30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FF00"/>
    <a:srgbClr val="0000FF"/>
    <a:srgbClr val="FFFFFF"/>
    <a:srgbClr val="FFFF00"/>
    <a:srgbClr val="007F01"/>
    <a:srgbClr val="AF6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 autoAdjust="0"/>
    <p:restoredTop sz="85238" autoAdjust="0"/>
  </p:normalViewPr>
  <p:slideViewPr>
    <p:cSldViewPr>
      <p:cViewPr varScale="1">
        <p:scale>
          <a:sx n="108" d="100"/>
          <a:sy n="108" d="100"/>
        </p:scale>
        <p:origin x="1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027E46-4EBC-0B48-963D-E3B4B4036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0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49A96C-DF11-8745-A990-4A5E44CBC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1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B4F34-DF71-154B-BD60-D4F33AA283C4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 To print these slides in </a:t>
            </a:r>
            <a:r>
              <a:rPr lang="en-US" dirty="0" err="1"/>
              <a:t>grayscale</a:t>
            </a:r>
            <a:r>
              <a:rPr lang="en-US" dirty="0"/>
              <a:t> (e.g., on a laser printer), first change the Theme Background to “Style 1” (i.e., dark text on white background), and then tell PowerPoint’s print dialog that the “Output” is “</a:t>
            </a:r>
            <a:r>
              <a:rPr lang="en-US" dirty="0" err="1"/>
              <a:t>Grayscale</a:t>
            </a:r>
            <a:r>
              <a:rPr lang="en-US" dirty="0"/>
              <a:t>.”  Everything should be clearly legible then.  This is how I also generate the .</a:t>
            </a:r>
            <a:r>
              <a:rPr lang="en-US" dirty="0" err="1"/>
              <a:t>pdf</a:t>
            </a:r>
            <a:r>
              <a:rPr lang="en-US" dirty="0"/>
              <a:t> handouts.</a:t>
            </a:r>
          </a:p>
        </p:txBody>
      </p:sp>
    </p:spTree>
    <p:extLst>
      <p:ext uri="{BB962C8B-B14F-4D97-AF65-F5344CB8AC3E}">
        <p14:creationId xmlns:p14="http://schemas.microsoft.com/office/powerpoint/2010/main" val="432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F97DE-BBD2-CE47-B5FF-3D41AF0DB301}" type="slidenum">
              <a:rPr lang="en-US"/>
              <a:pPr/>
              <a:t>10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9F706-CC01-4048-ACF0-9C75BBA1C21D}" type="slidenum">
              <a:rPr lang="en-US"/>
              <a:pPr/>
              <a:t>11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7C5F6-6EC2-8643-B5EF-3DD1AC85E0F5}" type="slidenum">
              <a:rPr lang="en-US"/>
              <a:pPr/>
              <a:t>12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55CB1-6D1A-F44F-AEDF-82B130C6CE8B}" type="slidenum">
              <a:rPr lang="en-US"/>
              <a:pPr/>
              <a:t>13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DB726-CD8A-E640-A7EF-9ED7DACBCBCC}" type="slidenum">
              <a:rPr lang="en-US"/>
              <a:pPr/>
              <a:t>14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6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2AFDD-C58D-4646-BCB8-84C828A335C3}" type="slidenum">
              <a:rPr lang="en-US"/>
              <a:pPr/>
              <a:t>15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3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4F174-89F7-D24F-BA6D-1DC2F917F217}" type="slidenum">
              <a:rPr lang="en-US"/>
              <a:pPr/>
              <a:t>16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8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C2F3E-8EBE-0541-8BB8-492B18D60AD2}" type="slidenum">
              <a:rPr lang="en-US"/>
              <a:pPr/>
              <a:t>17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7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3F8CF-4FDF-284A-B80F-35548444A4ED}" type="slidenum">
              <a:rPr lang="en-US"/>
              <a:pPr/>
              <a:t>18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46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3E5C9-57B8-124A-91AF-5FA1528DD17A}" type="slidenum">
              <a:rPr lang="en-US"/>
              <a:pPr/>
              <a:t>19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8063B-C846-FA44-BD64-7D0A9F1AC5E3}" type="slidenum">
              <a:rPr lang="en-US"/>
              <a:pPr/>
              <a:t>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8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41727-9E0B-A04D-AAE3-9A9D043DA941}" type="slidenum">
              <a:rPr lang="en-US"/>
              <a:pPr/>
              <a:t>20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6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EE029-9F30-AF49-A41D-1D9F495C7582}" type="slidenum">
              <a:rPr lang="en-US"/>
              <a:pPr/>
              <a:t>21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18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A2000-9D12-CB47-A969-1FC959F75A12}" type="slidenum">
              <a:rPr lang="en-US"/>
              <a:pPr/>
              <a:t>22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Derivative = 0 almost everywhere</a:t>
            </a:r>
          </a:p>
        </p:txBody>
      </p:sp>
    </p:spTree>
    <p:extLst>
      <p:ext uri="{BB962C8B-B14F-4D97-AF65-F5344CB8AC3E}">
        <p14:creationId xmlns:p14="http://schemas.microsoft.com/office/powerpoint/2010/main" val="1979252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7C7B4-4CBB-AB4B-ACEA-38BE248C16EE}" type="slidenum">
              <a:rPr lang="en-US"/>
              <a:pPr/>
              <a:t>23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Clearly</a:t>
            </a:r>
            <a:r>
              <a:rPr lang="en-US" baseline="0" dirty="0"/>
              <a:t> a better fit</a:t>
            </a:r>
          </a:p>
          <a:p>
            <a:endParaRPr lang="en-US" baseline="0" dirty="0"/>
          </a:p>
          <a:p>
            <a:r>
              <a:rPr lang="en-US" baseline="0" dirty="0"/>
              <a:t>(but not necessarily for, e.g., 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09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632CA-3EDD-8045-9310-9D0960926276}" type="slidenum">
              <a:rPr lang="en-US"/>
              <a:pPr/>
              <a:t>24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8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63F29-5932-D54F-91FB-FE6EFA596432}" type="slidenum">
              <a:rPr lang="en-US"/>
              <a:pPr/>
              <a:t>25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2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E589B-D60C-194D-86D8-BC31CA3F3E2A}" type="slidenum">
              <a:rPr lang="en-US"/>
              <a:pPr/>
              <a:t>26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2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F9FA2-0E3C-154D-8C8A-B9C6FC1C0E14}" type="slidenum">
              <a:rPr lang="en-US"/>
              <a:pPr/>
              <a:t>27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90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7E8D9-5E8C-AE47-8EFE-385D07E7189C}" type="slidenum">
              <a:rPr lang="en-US"/>
              <a:pPr/>
              <a:t>28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65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E48DE-D8C5-8141-856B-9A3C7EFB2B5E}" type="slidenum">
              <a:rPr lang="en-US"/>
              <a:pPr/>
              <a:t>29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are the pieces</a:t>
            </a:r>
            <a:r>
              <a:rPr lang="en-US" baseline="0" dirty="0"/>
              <a:t> separated where </a:t>
            </a:r>
            <a:r>
              <a:rPr lang="en-US" baseline="0"/>
              <a:t>we want?</a:t>
            </a:r>
          </a:p>
        </p:txBody>
      </p:sp>
    </p:spTree>
    <p:extLst>
      <p:ext uri="{BB962C8B-B14F-4D97-AF65-F5344CB8AC3E}">
        <p14:creationId xmlns:p14="http://schemas.microsoft.com/office/powerpoint/2010/main" val="116988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6133F-4EC6-C24C-AA0D-BBAAA4E06035}" type="slidenum">
              <a:rPr lang="en-US"/>
              <a:pPr/>
              <a:t>3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1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5BBAB-84CE-EC4E-835E-7B864311D6D7}" type="slidenum">
              <a:rPr lang="en-US"/>
              <a:pPr/>
              <a:t>30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7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03841-8787-7649-BA60-98212CA96522}" type="slidenum">
              <a:rPr lang="en-US"/>
              <a:pPr/>
              <a:t>33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5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5A9F1-7A7D-8042-941E-848668E33B6B}" type="slidenum">
              <a:rPr lang="en-US"/>
              <a:pPr/>
              <a:t>4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131EC-8B28-C94C-9930-49F7BB350CA3}" type="slidenum">
              <a:rPr lang="en-US"/>
              <a:pPr/>
              <a:t>5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667E0-383C-8342-B173-E35024D08234}" type="slidenum">
              <a:rPr lang="en-US"/>
              <a:pPr/>
              <a:t>6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6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FF88F-E31D-8B4D-846A-EDA9AB62B31D}" type="slidenum">
              <a:rPr lang="en-US"/>
              <a:pPr/>
              <a:t>7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 Important for Registration **</a:t>
            </a:r>
          </a:p>
        </p:txBody>
      </p:sp>
    </p:spTree>
    <p:extLst>
      <p:ext uri="{BB962C8B-B14F-4D97-AF65-F5344CB8AC3E}">
        <p14:creationId xmlns:p14="http://schemas.microsoft.com/office/powerpoint/2010/main" val="213277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6C21-EE78-164E-8357-79F4D7786012}" type="slidenum">
              <a:rPr lang="en-US"/>
              <a:pPr/>
              <a:t>8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4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27E64-C33A-5447-8DC9-EB24FEE1D03A}" type="slidenum">
              <a:rPr lang="en-US"/>
              <a:pPr/>
              <a:t>9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8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4872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54880"/>
            <a:ext cx="7315200" cy="2057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58"/>
            <a:ext cx="7772400" cy="4114800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897880"/>
            <a:ext cx="7772400" cy="364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7F1-D79F-7849-9267-5CEE09871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3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37360"/>
            <a:ext cx="4267200" cy="45720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740845"/>
            <a:ext cx="3182112" cy="4568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B88D-D924-2B4A-BB89-52FBC02A91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14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D75E-501D-D645-9F7B-11CB1EE45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1576" y="602179"/>
            <a:ext cx="1492499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7071" y="602179"/>
            <a:ext cx="6392751" cy="5708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7072" y="6400800"/>
            <a:ext cx="2133600" cy="365125"/>
          </a:xfrm>
        </p:spPr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38160" y="6400800"/>
            <a:ext cx="914400" cy="365125"/>
          </a:xfrm>
        </p:spPr>
        <p:txBody>
          <a:bodyPr/>
          <a:lstStyle/>
          <a:p>
            <a:fld id="{D22BA2E2-ED64-B345-9008-7BC74BB72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2227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4425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69010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7877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24790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7779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2012 - 2020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2020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80851059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57353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21287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01595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18078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2012 - 2020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2020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126978784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2020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2020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180961692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9318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2020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2020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42920313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2A6B-E5FB-FB46-B851-9CBCC8E33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6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7572"/>
            <a:ext cx="77724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5097"/>
            <a:ext cx="77724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05B8-C461-DF4A-86BD-7A778FD66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37359"/>
            <a:ext cx="37947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737360"/>
            <a:ext cx="377647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824CE5-2745-9B42-A87E-C215997876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40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7360"/>
            <a:ext cx="3581400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1737360"/>
            <a:ext cx="35730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2359152"/>
            <a:ext cx="38100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6" y="2359152"/>
            <a:ext cx="3776474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0DD2254-C943-5049-A5A7-BF2172C0E6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06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C7F1-8514-8340-9060-65407A92E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E62-6206-764C-86DD-E163FB9FD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8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399" cy="1136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40845"/>
            <a:ext cx="7772400" cy="456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85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76600" y="6400800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3816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fld id="{B4CECA51-5212-0846-B09B-1F34F110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  <p:sldLayoutId id="2147483887" r:id="rId22"/>
    <p:sldLayoutId id="2147483888" r:id="rId23"/>
    <p:sldLayoutId id="2147483889" r:id="rId24"/>
    <p:sldLayoutId id="2147483890" r:id="rId25"/>
    <p:sldLayoutId id="2147483891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 spc="5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7—Image Relaxation: Restoration and Feature Extraction</a:t>
            </a:r>
            <a:br>
              <a:rPr lang="en-US" dirty="0"/>
            </a:br>
            <a:br>
              <a:rPr lang="en-US" sz="1000" dirty="0"/>
            </a:br>
            <a:r>
              <a:rPr lang="en-US" sz="2000" dirty="0" err="1"/>
              <a:t>ch.</a:t>
            </a:r>
            <a:r>
              <a:rPr lang="en-US" sz="2000" dirty="0"/>
              <a:t> 6 of </a:t>
            </a:r>
            <a:r>
              <a:rPr lang="en-US" sz="2000" i="1" dirty="0"/>
              <a:t>Machine Vision</a:t>
            </a:r>
            <a:r>
              <a:rPr lang="en-US" sz="2000" dirty="0"/>
              <a:t> by Wesley E. Snyder &amp; </a:t>
            </a:r>
            <a:r>
              <a:rPr lang="en-US" sz="2000" dirty="0" err="1"/>
              <a:t>Hairong</a:t>
            </a:r>
            <a:r>
              <a:rPr lang="en-US" sz="2000" dirty="0"/>
              <a:t> Qi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Regularization theory</a:t>
            </a:r>
            <a:br>
              <a:rPr lang="en-US"/>
            </a:br>
            <a:r>
              <a:rPr lang="en-US"/>
              <a:t>to the rescue!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to handle an ill-posed problem?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Find a related </a:t>
            </a:r>
            <a:r>
              <a:rPr lang="en-US" sz="2800" i="1" dirty="0"/>
              <a:t>well-posed</a:t>
            </a:r>
            <a:r>
              <a:rPr lang="en-US" sz="2800" dirty="0"/>
              <a:t> problem!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One whose solution approximates that of our ill-posed problem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E.g., try minimizing: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But unless we know something about the noise, this is the exact same problem!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875D-2B7E-624D-9CF7-C9A964888445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" name="Content Placeholder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59730"/>
              </p:ext>
            </p:extLst>
          </p:nvPr>
        </p:nvGraphicFramePr>
        <p:xfrm>
          <a:off x="1570786" y="4030321"/>
          <a:ext cx="3382214" cy="99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4" imgW="1333500" imgH="393700" progId="Equation.3">
                  <p:embed/>
                </p:oleObj>
              </mc:Choice>
              <mc:Fallback>
                <p:oleObj name="Equation" r:id="rId4" imgW="1333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0786" y="4030321"/>
                        <a:ext cx="3382214" cy="998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Digression: Statistics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Bayes’ rule?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 </a:t>
            </a:r>
            <a:r>
              <a:rPr lang="en-US" i="1" dirty="0">
                <a:latin typeface="Times New Roman" charset="0"/>
              </a:rPr>
              <a:t>f </a:t>
            </a:r>
            <a:r>
              <a:rPr lang="en-US" dirty="0">
                <a:latin typeface="Times New Roman" charset="0"/>
              </a:rPr>
              <a:t>| </a:t>
            </a:r>
            <a:r>
              <a:rPr lang="en-US" i="1" dirty="0">
                <a:latin typeface="Times New Roman" charset="0"/>
              </a:rPr>
              <a:t>g 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 </a:t>
            </a:r>
            <a:r>
              <a:rPr lang="en-US" i="1" dirty="0">
                <a:latin typeface="Times New Roman" charset="0"/>
              </a:rPr>
              <a:t>g </a:t>
            </a:r>
            <a:r>
              <a:rPr lang="en-US" dirty="0">
                <a:latin typeface="Times New Roman" charset="0"/>
              </a:rPr>
              <a:t>| </a:t>
            </a:r>
            <a:r>
              <a:rPr lang="en-US" i="1" dirty="0">
                <a:latin typeface="Times New Roman" charset="0"/>
              </a:rPr>
              <a:t>f </a:t>
            </a:r>
            <a:r>
              <a:rPr lang="en-US" dirty="0">
                <a:latin typeface="Times New Roman" charset="0"/>
              </a:rPr>
              <a:t>) *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 </a:t>
            </a:r>
            <a:r>
              <a:rPr lang="en-US" i="1" dirty="0">
                <a:latin typeface="Times New Roman" charset="0"/>
              </a:rPr>
              <a:t>f </a:t>
            </a:r>
            <a:r>
              <a:rPr lang="en-US" dirty="0">
                <a:latin typeface="Times New Roman" charset="0"/>
              </a:rPr>
              <a:t>) /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 </a:t>
            </a:r>
            <a:r>
              <a:rPr lang="en-US" i="1" dirty="0">
                <a:latin typeface="Times New Roman" charset="0"/>
              </a:rPr>
              <a:t>g </a:t>
            </a:r>
            <a:r>
              <a:rPr lang="en-US" dirty="0">
                <a:latin typeface="Times New Roman" charset="0"/>
              </a:rPr>
              <a:t>)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349E-5D22-474B-9345-419DD1D7A880}" type="slidenum">
              <a:rPr lang="en-US"/>
              <a:pPr/>
              <a:t>11</a:t>
            </a:fld>
            <a:endParaRPr lang="en-US"/>
          </a:p>
        </p:txBody>
      </p:sp>
      <p:sp>
        <p:nvSpPr>
          <p:cNvPr id="291844" name="AutoShape 4"/>
          <p:cNvSpPr>
            <a:spLocks noChangeArrowheads="1"/>
          </p:cNvSpPr>
          <p:nvPr/>
        </p:nvSpPr>
        <p:spPr bwMode="auto">
          <a:xfrm>
            <a:off x="4572000" y="2895600"/>
            <a:ext cx="1905000" cy="990600"/>
          </a:xfrm>
          <a:prstGeom prst="wedgeEllipseCallout">
            <a:avLst>
              <a:gd name="adj1" fmla="val -58322"/>
              <a:gd name="adj2" fmla="val 111565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This is the</a:t>
            </a:r>
          </a:p>
          <a:p>
            <a:pPr algn="ctr"/>
            <a:r>
              <a:rPr lang="en-US" i="1" dirty="0"/>
              <a:t>a priori</a:t>
            </a:r>
            <a:r>
              <a:rPr lang="en-US" dirty="0"/>
              <a:t> </a:t>
            </a:r>
            <a:r>
              <a:rPr lang="en-US" dirty="0" err="1"/>
              <a:t>pdf</a:t>
            </a:r>
            <a:endParaRPr lang="en-US" dirty="0"/>
          </a:p>
        </p:txBody>
      </p:sp>
      <p:sp>
        <p:nvSpPr>
          <p:cNvPr id="291845" name="AutoShape 5"/>
          <p:cNvSpPr>
            <a:spLocks noChangeArrowheads="1"/>
          </p:cNvSpPr>
          <p:nvPr/>
        </p:nvSpPr>
        <p:spPr bwMode="auto">
          <a:xfrm>
            <a:off x="2438400" y="2667000"/>
            <a:ext cx="1905000" cy="1295400"/>
          </a:xfrm>
          <a:prstGeom prst="wedgeEllipseCallout">
            <a:avLst>
              <a:gd name="adj1" fmla="val -27017"/>
              <a:gd name="adj2" fmla="val 9393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 dirty="0"/>
          </a:p>
          <a:p>
            <a:pPr algn="ctr"/>
            <a:r>
              <a:rPr lang="en-US" dirty="0"/>
              <a:t>This is the</a:t>
            </a:r>
          </a:p>
          <a:p>
            <a:pPr algn="ctr"/>
            <a:r>
              <a:rPr lang="en-US" i="1" dirty="0"/>
              <a:t>conditional</a:t>
            </a:r>
            <a:endParaRPr lang="en-US" dirty="0"/>
          </a:p>
          <a:p>
            <a:pPr algn="ctr"/>
            <a:r>
              <a:rPr lang="en-US" dirty="0" err="1"/>
              <a:t>pdf</a:t>
            </a:r>
            <a:endParaRPr lang="en-US" dirty="0"/>
          </a:p>
        </p:txBody>
      </p:sp>
      <p:sp>
        <p:nvSpPr>
          <p:cNvPr id="291846" name="AutoShape 6"/>
          <p:cNvSpPr>
            <a:spLocks noChangeArrowheads="1"/>
          </p:cNvSpPr>
          <p:nvPr/>
        </p:nvSpPr>
        <p:spPr bwMode="auto">
          <a:xfrm>
            <a:off x="152400" y="2667000"/>
            <a:ext cx="2057400" cy="1676400"/>
          </a:xfrm>
          <a:prstGeom prst="wedgeEllipseCallout">
            <a:avLst>
              <a:gd name="adj1" fmla="val 7706"/>
              <a:gd name="adj2" fmla="val 6078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 dirty="0"/>
          </a:p>
          <a:p>
            <a:pPr algn="ctr"/>
            <a:r>
              <a:rPr lang="en-US" dirty="0"/>
              <a:t>This is the</a:t>
            </a:r>
          </a:p>
          <a:p>
            <a:pPr algn="ctr"/>
            <a:r>
              <a:rPr lang="en-US" i="1" dirty="0"/>
              <a:t>a posteriori</a:t>
            </a:r>
          </a:p>
          <a:p>
            <a:pPr algn="ctr"/>
            <a:r>
              <a:rPr lang="en-US" i="1" dirty="0"/>
              <a:t>conditional</a:t>
            </a:r>
            <a:endParaRPr lang="en-US" dirty="0"/>
          </a:p>
          <a:p>
            <a:pPr algn="ctr"/>
            <a:r>
              <a:rPr lang="en-US" dirty="0" err="1"/>
              <a:t>pdf</a:t>
            </a:r>
            <a:endParaRPr lang="en-US" dirty="0"/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>
            <a:off x="6858000" y="2780550"/>
            <a:ext cx="1905000" cy="1219200"/>
          </a:xfrm>
          <a:prstGeom prst="wedgeEllipseCallout">
            <a:avLst>
              <a:gd name="adj1" fmla="val -123249"/>
              <a:gd name="adj2" fmla="val 87847"/>
            </a:avLst>
          </a:prstGeom>
          <a:solidFill>
            <a:srgbClr val="9094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Just a</a:t>
            </a:r>
          </a:p>
          <a:p>
            <a:pPr algn="ctr"/>
            <a:r>
              <a:rPr lang="en-US" dirty="0"/>
              <a:t>normalization</a:t>
            </a:r>
          </a:p>
          <a:p>
            <a:pPr algn="ctr"/>
            <a:r>
              <a:rPr lang="en-US" dirty="0"/>
              <a:t>constant</a:t>
            </a:r>
          </a:p>
        </p:txBody>
      </p:sp>
      <p:sp>
        <p:nvSpPr>
          <p:cNvPr id="291848" name="AutoShape 8"/>
          <p:cNvSpPr>
            <a:spLocks noChangeArrowheads="1"/>
          </p:cNvSpPr>
          <p:nvPr/>
        </p:nvSpPr>
        <p:spPr bwMode="auto">
          <a:xfrm>
            <a:off x="1600200" y="5181600"/>
            <a:ext cx="3810000" cy="1371600"/>
          </a:xfrm>
          <a:prstGeom prst="wedgeEllipseCallout">
            <a:avLst>
              <a:gd name="adj1" fmla="val -45042"/>
              <a:gd name="adj2" fmla="val -7443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/>
          </a:p>
          <a:p>
            <a:pPr algn="ctr"/>
            <a:r>
              <a:rPr lang="en-US"/>
              <a:t>This is what we want!</a:t>
            </a:r>
          </a:p>
          <a:p>
            <a:pPr algn="ctr"/>
            <a:r>
              <a:rPr lang="en-US"/>
              <a:t>It is our </a:t>
            </a:r>
            <a:r>
              <a:rPr lang="en-US" i="1"/>
              <a:t>discrimination</a:t>
            </a:r>
            <a:endParaRPr lang="en-US"/>
          </a:p>
          <a:p>
            <a:pPr algn="ctr"/>
            <a:r>
              <a:rPr lang="en-US"/>
              <a:t>function.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a posteriori (MAP) image processing algorithms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800" dirty="0"/>
              <a:t>To find the </a:t>
            </a:r>
            <a:r>
              <a:rPr lang="en-US" sz="2800" i="1" dirty="0">
                <a:latin typeface="Times New Roman" charset="0"/>
              </a:rPr>
              <a:t>f </a:t>
            </a:r>
            <a:r>
              <a:rPr lang="en-US" sz="2800" dirty="0"/>
              <a:t>underlying a given </a:t>
            </a:r>
            <a:r>
              <a:rPr lang="en-US" sz="2800" i="1" dirty="0">
                <a:latin typeface="Times New Roman" charset="0"/>
              </a:rPr>
              <a:t>g:</a:t>
            </a:r>
            <a:endParaRPr lang="en-US" sz="2800" dirty="0"/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dirty="0"/>
              <a:t>Use Bayes</a:t>
            </a:r>
            <a:r>
              <a:rPr lang="en-US" altLang="ja-JP" sz="2400" i="1" dirty="0"/>
              <a:t>’</a:t>
            </a:r>
            <a:r>
              <a:rPr lang="en-US" sz="2400" dirty="0"/>
              <a:t> rule to </a:t>
            </a:r>
            <a:r>
              <a:rPr lang="en-US" altLang="ja-JP" sz="2400" dirty="0"/>
              <a:t>“</a:t>
            </a:r>
            <a:r>
              <a:rPr lang="en-US" sz="2400" dirty="0"/>
              <a:t>compute all</a:t>
            </a:r>
            <a:r>
              <a:rPr lang="en-US" altLang="ja-JP" sz="2400" dirty="0"/>
              <a:t>”</a:t>
            </a:r>
            <a:r>
              <a:rPr lang="en-US" sz="2400" dirty="0"/>
              <a:t>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>
                <a:latin typeface="Times New Roman" charset="0"/>
              </a:rPr>
              <a:t>g </a:t>
            </a:r>
            <a:r>
              <a:rPr lang="en-US" sz="2400" dirty="0">
                <a:latin typeface="Times New Roman" charset="0"/>
              </a:rPr>
              <a:t>)</a:t>
            </a:r>
          </a:p>
          <a:p>
            <a:pPr marL="1371600" lvl="2" indent="-457200"/>
            <a:r>
              <a:rPr lang="en-US" sz="2000" i="1" dirty="0" err="1">
                <a:latin typeface="Times New Roman" charset="0"/>
              </a:rPr>
              <a:t>f</a:t>
            </a:r>
            <a:r>
              <a:rPr lang="en-US" sz="2000" i="1" baseline="-25000" dirty="0" err="1">
                <a:latin typeface="Times New Roman" charset="0"/>
              </a:rPr>
              <a:t>q</a:t>
            </a:r>
            <a:r>
              <a:rPr lang="en-US" sz="2000" dirty="0"/>
              <a:t> </a:t>
            </a:r>
            <a:r>
              <a:rPr lang="en-US" sz="2000" dirty="0">
                <a:sym typeface="Symbol" charset="0"/>
              </a:rPr>
              <a:t> (the set of all possible </a:t>
            </a:r>
            <a:r>
              <a:rPr lang="en-US" sz="2000" i="1" dirty="0">
                <a:latin typeface="Times New Roman" charset="0"/>
              </a:rPr>
              <a:t>f </a:t>
            </a:r>
            <a:r>
              <a:rPr lang="en-US" sz="2000" dirty="0">
                <a:latin typeface="Times New Roman" charset="0"/>
              </a:rPr>
              <a:t>)</a:t>
            </a:r>
            <a:endParaRPr lang="en-US" sz="1800" i="1" dirty="0">
              <a:latin typeface="Times New Roman" charset="0"/>
            </a:endParaRPr>
          </a:p>
          <a:p>
            <a:pPr marL="990600" lvl="1" indent="-533400">
              <a:buFont typeface="Arial" charset="0"/>
              <a:buAutoNum type="arabicPeriod"/>
            </a:pPr>
            <a:r>
              <a:rPr lang="en-US" sz="2400" dirty="0"/>
              <a:t>Pick the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dirty="0"/>
              <a:t> with the maximum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>
                <a:latin typeface="Times New Roman" charset="0"/>
              </a:rPr>
              <a:t>g </a:t>
            </a:r>
            <a:r>
              <a:rPr lang="en-US" sz="2400" dirty="0">
                <a:latin typeface="Times New Roman" charset="0"/>
              </a:rPr>
              <a:t>)</a:t>
            </a:r>
            <a:endParaRPr lang="en-US" sz="2400" dirty="0"/>
          </a:p>
          <a:p>
            <a:pPr marL="1371600" lvl="2" indent="-457200"/>
            <a:r>
              <a:rPr lang="en-US" sz="1800" i="1" dirty="0">
                <a:latin typeface="Times New Roman" charset="0"/>
              </a:rPr>
              <a:t>p</a:t>
            </a:r>
            <a:r>
              <a:rPr lang="en-US" sz="1800" dirty="0">
                <a:latin typeface="Times New Roman" charset="0"/>
              </a:rPr>
              <a:t>( </a:t>
            </a:r>
            <a:r>
              <a:rPr lang="en-US" sz="1800" i="1" dirty="0">
                <a:latin typeface="Times New Roman" charset="0"/>
              </a:rPr>
              <a:t>g </a:t>
            </a:r>
            <a:r>
              <a:rPr lang="en-US" sz="1800" dirty="0">
                <a:latin typeface="Times New Roman" charset="0"/>
              </a:rPr>
              <a:t>)</a:t>
            </a:r>
            <a:r>
              <a:rPr lang="en-US" sz="1800" dirty="0"/>
              <a:t> </a:t>
            </a:r>
            <a:r>
              <a:rPr lang="en-US" sz="2000" dirty="0"/>
              <a:t>is </a:t>
            </a:r>
            <a:r>
              <a:rPr lang="en-US" altLang="ja-JP" sz="2000" dirty="0"/>
              <a:t>“</a:t>
            </a:r>
            <a:r>
              <a:rPr lang="en-US" sz="2000" dirty="0"/>
              <a:t>useless” here (it’s constant across all </a:t>
            </a:r>
            <a:r>
              <a:rPr lang="en-US" sz="2000" i="1" dirty="0" err="1">
                <a:latin typeface="Times New Roman" charset="0"/>
              </a:rPr>
              <a:t>f</a:t>
            </a:r>
            <a:r>
              <a:rPr lang="en-US" sz="2000" i="1" baseline="-25000" dirty="0" err="1">
                <a:latin typeface="Times New Roman" charset="0"/>
              </a:rPr>
              <a:t>q</a:t>
            </a:r>
            <a:r>
              <a:rPr lang="en-US" sz="2000" dirty="0"/>
              <a:t>)</a:t>
            </a:r>
          </a:p>
          <a:p>
            <a:pPr marL="609600" indent="-609600"/>
            <a:endParaRPr lang="en-US" sz="2800" dirty="0"/>
          </a:p>
          <a:p>
            <a:pPr marL="609600" indent="-609600"/>
            <a:r>
              <a:rPr lang="en-US" sz="2800" dirty="0"/>
              <a:t>This is equivalent to:</a:t>
            </a:r>
          </a:p>
          <a:p>
            <a:pPr marL="990600" lvl="1" indent="-533400"/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/>
              <a:t> = </a:t>
            </a:r>
            <a:r>
              <a:rPr lang="en-US" sz="2400" dirty="0" err="1"/>
              <a:t>argmax</a:t>
            </a:r>
            <a:r>
              <a:rPr lang="en-US" sz="2400" dirty="0"/>
              <a:t>(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dirty="0"/>
              <a:t>)  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 </a:t>
            </a:r>
            <a:r>
              <a:rPr lang="en-US" i="1" dirty="0">
                <a:latin typeface="Times New Roman" charset="0"/>
              </a:rPr>
              <a:t>g </a:t>
            </a:r>
            <a:r>
              <a:rPr lang="en-US" dirty="0">
                <a:latin typeface="Times New Roman" charset="0"/>
              </a:rPr>
              <a:t>|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) *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2B4F-2338-044B-A003-D98FCF2B96E2}" type="slidenum">
              <a:rPr lang="en-US"/>
              <a:pPr/>
              <a:t>12</a:t>
            </a:fld>
            <a:endParaRPr lang="en-US"/>
          </a:p>
        </p:txBody>
      </p:sp>
      <p:sp>
        <p:nvSpPr>
          <p:cNvPr id="293892" name="AutoShape 4"/>
          <p:cNvSpPr>
            <a:spLocks noChangeArrowheads="1"/>
          </p:cNvSpPr>
          <p:nvPr/>
        </p:nvSpPr>
        <p:spPr bwMode="auto">
          <a:xfrm>
            <a:off x="2438400" y="5791200"/>
            <a:ext cx="1905000" cy="533400"/>
          </a:xfrm>
          <a:prstGeom prst="wedgeEllipseCallout">
            <a:avLst>
              <a:gd name="adj1" fmla="val 25250"/>
              <a:gd name="adj2" fmla="val -125597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Noise</a:t>
            </a:r>
            <a:r>
              <a:rPr lang="en-US"/>
              <a:t> term</a:t>
            </a:r>
          </a:p>
        </p:txBody>
      </p:sp>
      <p:sp>
        <p:nvSpPr>
          <p:cNvPr id="293893" name="AutoShape 5"/>
          <p:cNvSpPr>
            <a:spLocks noChangeArrowheads="1"/>
          </p:cNvSpPr>
          <p:nvPr/>
        </p:nvSpPr>
        <p:spPr bwMode="auto">
          <a:xfrm>
            <a:off x="4648200" y="5791200"/>
            <a:ext cx="1905000" cy="533400"/>
          </a:xfrm>
          <a:prstGeom prst="wedgeEllipseCallout">
            <a:avLst>
              <a:gd name="adj1" fmla="val -7837"/>
              <a:gd name="adj2" fmla="val -125319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Prior</a:t>
            </a:r>
            <a:r>
              <a:rPr lang="en-US"/>
              <a:t> term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Probabilities of images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Based on probabilities of pixels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 each pixel </a:t>
            </a:r>
            <a:r>
              <a:rPr lang="en-US" sz="2800" i="1" dirty="0" err="1">
                <a:latin typeface="Times New Roman" charset="0"/>
              </a:rPr>
              <a:t>i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 err="1">
                <a:latin typeface="Times New Roman" charset="0"/>
              </a:rPr>
              <a:t>g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 </a:t>
            </a:r>
            <a:r>
              <a:rPr lang="en-US" sz="2400" dirty="0">
                <a:latin typeface="Times New Roman" charset="0"/>
                <a:sym typeface="Symbol" charset="0"/>
              </a:rPr>
              <a:t>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 err="1">
                <a:latin typeface="Times New Roman" charset="0"/>
              </a:rPr>
              <a:t>g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 *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Let’s simplify: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Assume no blur (just noise)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At this point, some people would say we are </a:t>
            </a:r>
            <a:r>
              <a:rPr lang="en-US" sz="2000" i="1" dirty="0" err="1"/>
              <a:t>denoising</a:t>
            </a:r>
            <a:r>
              <a:rPr lang="en-US" sz="2000" dirty="0"/>
              <a:t> the image.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g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>
                <a:latin typeface="Times New Roman" charset="0"/>
              </a:rPr>
              <a:t>f </a:t>
            </a:r>
            <a:r>
              <a:rPr lang="en-US" sz="2400" dirty="0">
                <a:latin typeface="Times New Roman" charset="0"/>
              </a:rPr>
              <a:t>) = ∏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 err="1">
                <a:latin typeface="Times New Roman" charset="0"/>
              </a:rPr>
              <a:t>g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 </a:t>
            </a:r>
            <a:r>
              <a:rPr lang="en-US" sz="2400" dirty="0">
                <a:latin typeface="Times New Roman" charset="0"/>
              </a:rPr>
              <a:t>) = ∏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1D6F-A053-244B-A122-9A1D2D23F99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Probabilities of pixel values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>
                <a:latin typeface="Times New Roman" charset="0"/>
              </a:rPr>
              <a:t>p</a:t>
            </a:r>
            <a:r>
              <a:rPr lang="en-US" sz="2800" dirty="0">
                <a:latin typeface="Times New Roman" charset="0"/>
              </a:rPr>
              <a:t>( </a:t>
            </a:r>
            <a:r>
              <a:rPr lang="en-US" sz="2800" i="1" dirty="0" err="1">
                <a:latin typeface="Times New Roman" charset="0"/>
              </a:rPr>
              <a:t>g</a:t>
            </a:r>
            <a:r>
              <a:rPr lang="en-US" sz="2800" i="1" baseline="-25000" dirty="0" err="1">
                <a:latin typeface="Times New Roman" charset="0"/>
              </a:rPr>
              <a:t>i</a:t>
            </a:r>
            <a:r>
              <a:rPr lang="en-US" sz="2800" i="1" dirty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| </a:t>
            </a:r>
            <a:r>
              <a:rPr lang="en-US" sz="2800" i="1" dirty="0">
                <a:latin typeface="Times New Roman" charset="0"/>
              </a:rPr>
              <a:t>f</a:t>
            </a:r>
            <a:r>
              <a:rPr lang="en-US" sz="2800" i="1" baseline="-25000" dirty="0">
                <a:latin typeface="Times New Roman" charset="0"/>
              </a:rPr>
              <a:t>i</a:t>
            </a:r>
            <a:r>
              <a:rPr lang="en-US" sz="2800" i="1" dirty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could be the density of the noise…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Such as a Gaussian noise model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= constant * </a:t>
            </a:r>
            <a:r>
              <a:rPr lang="en-US" sz="2400" i="1" dirty="0" err="1">
                <a:latin typeface="Times New Roman" charset="0"/>
              </a:rPr>
              <a:t>e</a:t>
            </a:r>
            <a:r>
              <a:rPr lang="en-US" sz="2400" baseline="30000" dirty="0" err="1">
                <a:latin typeface="Times New Roman" charset="0"/>
              </a:rPr>
              <a:t>something</a:t>
            </a:r>
            <a:endParaRPr lang="en-US" sz="24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latin typeface="Times New Roman" charset="0"/>
              </a:rPr>
              <a:t>p</a:t>
            </a:r>
            <a:r>
              <a:rPr lang="en-US" sz="2800" dirty="0">
                <a:latin typeface="Times New Roman" charset="0"/>
              </a:rPr>
              <a:t>( </a:t>
            </a:r>
            <a:r>
              <a:rPr lang="en-US" sz="2800" i="1" dirty="0">
                <a:latin typeface="Times New Roman" charset="0"/>
              </a:rPr>
              <a:t>f</a:t>
            </a:r>
            <a:r>
              <a:rPr lang="en-US" sz="2800" i="1" baseline="-25000" dirty="0">
                <a:latin typeface="Times New Roman" charset="0"/>
              </a:rPr>
              <a:t>i</a:t>
            </a:r>
            <a:r>
              <a:rPr lang="en-US" sz="2800" i="1" dirty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could be a Gibbs distribution…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you model your image as an ND Markov 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= </a:t>
            </a:r>
            <a:r>
              <a:rPr lang="en-US" sz="2400" i="1" dirty="0" err="1">
                <a:latin typeface="Times New Roman" charset="0"/>
              </a:rPr>
              <a:t>e</a:t>
            </a:r>
            <a:r>
              <a:rPr lang="en-US" sz="2400" baseline="30000" dirty="0" err="1">
                <a:latin typeface="Times New Roman" charset="0"/>
              </a:rPr>
              <a:t>something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See the book for more details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E33A-A08D-FA4A-99C4-6D1B8115A5C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 the math together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Remember, we want: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/>
              <a:t> = </a:t>
            </a:r>
            <a:r>
              <a:rPr lang="en-US" sz="2400" dirty="0" err="1"/>
              <a:t>argmax</a:t>
            </a:r>
            <a:r>
              <a:rPr lang="en-US" sz="2400" dirty="0"/>
              <a:t>(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dirty="0"/>
              <a:t>) 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g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 *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 (the set of all possible </a:t>
            </a:r>
            <a:r>
              <a:rPr lang="en-US" sz="2400" i="1" dirty="0">
                <a:latin typeface="Times New Roman" charset="0"/>
              </a:rPr>
              <a:t>f </a:t>
            </a:r>
            <a:r>
              <a:rPr lang="en-US" sz="2400" dirty="0">
                <a:latin typeface="Times New Roman" charset="0"/>
              </a:rPr>
              <a:t>)</a:t>
            </a:r>
            <a:endParaRPr lang="en-US" sz="2400" i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And remember: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g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>
                <a:latin typeface="Times New Roman" charset="0"/>
              </a:rPr>
              <a:t>f </a:t>
            </a:r>
            <a:r>
              <a:rPr lang="en-US" sz="2400" dirty="0">
                <a:latin typeface="Times New Roman" charset="0"/>
              </a:rPr>
              <a:t>)  =  ∏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 err="1">
                <a:latin typeface="Times New Roman" charset="0"/>
              </a:rPr>
              <a:t>g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 </a:t>
            </a:r>
            <a:r>
              <a:rPr lang="en-US" sz="2400" dirty="0">
                <a:latin typeface="Times New Roman" charset="0"/>
              </a:rPr>
              <a:t>=  constant</a:t>
            </a:r>
            <a:r>
              <a:rPr lang="en-US" sz="2400" dirty="0"/>
              <a:t> * </a:t>
            </a:r>
            <a:r>
              <a:rPr lang="en-US" sz="2400" dirty="0">
                <a:latin typeface="Times New Roman" charset="0"/>
              </a:rPr>
              <a:t>∏ </a:t>
            </a:r>
            <a:r>
              <a:rPr lang="en-US" sz="2400" i="1" dirty="0" err="1">
                <a:latin typeface="Times New Roman" charset="0"/>
              </a:rPr>
              <a:t>e</a:t>
            </a:r>
            <a:r>
              <a:rPr lang="en-US" sz="2400" baseline="30000" dirty="0" err="1">
                <a:latin typeface="Times New Roman" charset="0"/>
              </a:rPr>
              <a:t>something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 </a:t>
            </a:r>
            <a:r>
              <a:rPr lang="en-US" sz="2400" dirty="0">
                <a:latin typeface="Times New Roman" charset="0"/>
              </a:rPr>
              <a:t>)       =  ∏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       =                   ∏ </a:t>
            </a:r>
            <a:r>
              <a:rPr lang="en-US" sz="2400" i="1" dirty="0" err="1">
                <a:latin typeface="Times New Roman" charset="0"/>
              </a:rPr>
              <a:t>e</a:t>
            </a:r>
            <a:r>
              <a:rPr lang="en-US" sz="2400" baseline="30000" dirty="0" err="1">
                <a:latin typeface="Times New Roman" charset="0"/>
              </a:rPr>
              <a:t>something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i="1" dirty="0" err="1">
                <a:latin typeface="Times New Roman" charset="0"/>
              </a:rPr>
              <a:t>i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 (the set of all image pixels</a:t>
            </a:r>
            <a:r>
              <a:rPr lang="en-US" sz="2400" dirty="0">
                <a:latin typeface="Times New Roman" charset="0"/>
              </a:rPr>
              <a:t>)</a:t>
            </a:r>
            <a:endParaRPr lang="en-US" sz="2400" i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But we </a:t>
            </a:r>
            <a:r>
              <a:rPr lang="en-US" sz="2800" dirty="0">
                <a:solidFill>
                  <a:srgbClr val="000000"/>
                </a:solidFill>
              </a:rPr>
              <a:t>like </a:t>
            </a:r>
            <a:r>
              <a:rPr lang="en-US" sz="280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charset="0"/>
              </a:rPr>
              <a:t>∑something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better </a:t>
            </a:r>
            <a:r>
              <a:rPr lang="en-US" sz="2800" dirty="0"/>
              <a:t>than </a:t>
            </a:r>
            <a:r>
              <a:rPr lang="en-US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charset="0"/>
              </a:rPr>
              <a:t>∏</a:t>
            </a:r>
            <a:r>
              <a:rPr lang="en-US" sz="2800" i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charset="0"/>
              </a:rPr>
              <a:t>e</a:t>
            </a:r>
            <a:r>
              <a:rPr lang="en-US" sz="2800" baseline="30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charset="0"/>
              </a:rPr>
              <a:t>something</a:t>
            </a:r>
            <a:r>
              <a:rPr lang="en-US" sz="2800" dirty="0"/>
              <a:t>, so take the log and solve for: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/>
              <a:t> = </a:t>
            </a:r>
            <a:r>
              <a:rPr lang="en-US" sz="2400" dirty="0" err="1"/>
              <a:t>argmin</a:t>
            </a:r>
            <a:r>
              <a:rPr lang="en-US" sz="2400" dirty="0"/>
              <a:t>( 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dirty="0"/>
              <a:t>)  ( </a:t>
            </a:r>
            <a:r>
              <a:rPr lang="en-US" sz="2400" dirty="0">
                <a:latin typeface="Times New Roman" charset="0"/>
              </a:rPr>
              <a:t>∑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altLang="ja-JP" sz="2400" i="1" dirty="0"/>
              <a:t>’ 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 err="1">
                <a:latin typeface="Times New Roman" charset="0"/>
              </a:rPr>
              <a:t>g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latin typeface="Times New Roman" charset="0"/>
              </a:rPr>
              <a:t>+ ∑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altLang="ja-JP" sz="2400" i="1" dirty="0"/>
              <a:t>’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  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40A1-AC66-9844-9020-F72508A5FA0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 functions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can re-write the previous slide’s final equation to use </a:t>
            </a:r>
            <a:r>
              <a:rPr lang="en-US" sz="2800" i="1" dirty="0"/>
              <a:t>objective functions</a:t>
            </a:r>
            <a:r>
              <a:rPr lang="en-US" sz="2800" dirty="0"/>
              <a:t> for our noise and prior terms:</a:t>
            </a:r>
            <a:endParaRPr lang="en-US" sz="2800" i="1" dirty="0">
              <a:latin typeface="Times New Roman" charset="0"/>
            </a:endParaRPr>
          </a:p>
          <a:p>
            <a:pPr lvl="1"/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/>
              <a:t> = </a:t>
            </a:r>
            <a:r>
              <a:rPr lang="en-US" sz="2400" dirty="0" err="1"/>
              <a:t>argmin</a:t>
            </a:r>
            <a:r>
              <a:rPr lang="en-US" sz="2400" dirty="0"/>
              <a:t>(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dirty="0"/>
              <a:t>)  ( </a:t>
            </a:r>
            <a:r>
              <a:rPr lang="en-US" sz="2400" dirty="0">
                <a:latin typeface="Times New Roman" charset="0"/>
              </a:rPr>
              <a:t>∑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i="1" dirty="0"/>
              <a:t>’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 err="1">
                <a:latin typeface="Times New Roman" charset="0"/>
              </a:rPr>
              <a:t>g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|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latin typeface="Times New Roman" charset="0"/>
              </a:rPr>
              <a:t>+ ∑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i="1" dirty="0"/>
              <a:t>’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)  </a:t>
            </a:r>
            <a:r>
              <a:rPr lang="en-US" sz="2400" dirty="0"/>
              <a:t>)</a:t>
            </a:r>
          </a:p>
          <a:p>
            <a:pPr lvl="2">
              <a:buFont typeface="Wingdings" charset="0"/>
              <a:buNone/>
            </a:pPr>
            <a:r>
              <a:rPr lang="en-US" sz="2000" dirty="0">
                <a:latin typeface="Times New Roman" charset="0"/>
                <a:sym typeface="Symbol" charset="0"/>
              </a:rPr>
              <a:t>		</a:t>
            </a:r>
            <a:endParaRPr lang="en-US" sz="2000" i="1" dirty="0">
              <a:latin typeface="Times New Roman" charset="0"/>
            </a:endParaRPr>
          </a:p>
          <a:p>
            <a:pPr lvl="1"/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/>
              <a:t> = </a:t>
            </a:r>
            <a:r>
              <a:rPr lang="en-US" sz="2400" dirty="0" err="1"/>
              <a:t>argmin</a:t>
            </a:r>
            <a:r>
              <a:rPr lang="en-US" sz="2400" dirty="0"/>
              <a:t>(</a:t>
            </a:r>
            <a:r>
              <a:rPr lang="en-US" sz="2400" i="1" dirty="0" err="1">
                <a:latin typeface="Times New Roman" charset="0"/>
              </a:rPr>
              <a:t>f</a:t>
            </a:r>
            <a:r>
              <a:rPr lang="en-US" sz="2400" i="1" baseline="-25000" dirty="0" err="1">
                <a:latin typeface="Times New Roman" charset="0"/>
              </a:rPr>
              <a:t>q</a:t>
            </a:r>
            <a:r>
              <a:rPr lang="en-US" sz="2400" dirty="0"/>
              <a:t>)  ( </a:t>
            </a:r>
            <a:r>
              <a:rPr lang="en-US" sz="2400" i="1" dirty="0" err="1">
                <a:latin typeface="Times New Roman" charset="0"/>
              </a:rPr>
              <a:t>H</a:t>
            </a:r>
            <a:r>
              <a:rPr lang="en-US" sz="2400" i="1" baseline="-25000" dirty="0" err="1">
                <a:latin typeface="Times New Roman" charset="0"/>
              </a:rPr>
              <a:t>n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i="1" dirty="0">
                <a:latin typeface="Times New Roman" charset="0"/>
              </a:rPr>
              <a:t>g 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     </a:t>
            </a:r>
            <a:r>
              <a:rPr lang="en-US" sz="2400" dirty="0">
                <a:latin typeface="Times New Roman" charset="0"/>
              </a:rPr>
              <a:t>+ </a:t>
            </a:r>
            <a:r>
              <a:rPr lang="en-US" sz="2400" i="1" dirty="0" err="1">
                <a:latin typeface="Times New Roman" charset="0"/>
              </a:rPr>
              <a:t>H</a:t>
            </a:r>
            <a:r>
              <a:rPr lang="en-US" sz="2400" i="1" baseline="-25000" dirty="0" err="1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 </a:t>
            </a:r>
            <a:r>
              <a:rPr lang="en-US" sz="2400" dirty="0">
                <a:latin typeface="Times New Roman" charset="0"/>
              </a:rPr>
              <a:t>)      </a:t>
            </a:r>
            <a:r>
              <a:rPr lang="en-US" sz="2400" dirty="0"/>
              <a:t> )</a:t>
            </a:r>
            <a:endParaRPr lang="en-US" sz="2400" i="1" dirty="0">
              <a:latin typeface="Times New Roman" charset="0"/>
            </a:endParaRPr>
          </a:p>
          <a:p>
            <a:r>
              <a:rPr lang="en-US" sz="2800" dirty="0"/>
              <a:t>We can also combine these objective functions:</a:t>
            </a:r>
          </a:p>
          <a:p>
            <a:pPr lvl="1"/>
            <a:r>
              <a:rPr lang="en-US" sz="2400" i="1" dirty="0">
                <a:latin typeface="Times New Roman" charset="0"/>
              </a:rPr>
              <a:t>H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i="1" dirty="0">
                <a:latin typeface="Times New Roman" charset="0"/>
              </a:rPr>
              <a:t>g </a:t>
            </a:r>
            <a:r>
              <a:rPr lang="en-US" sz="2400" dirty="0">
                <a:latin typeface="Times New Roman" charset="0"/>
              </a:rPr>
              <a:t>) = </a:t>
            </a:r>
            <a:r>
              <a:rPr lang="en-US" sz="2400" i="1" dirty="0" err="1">
                <a:latin typeface="Times New Roman" charset="0"/>
              </a:rPr>
              <a:t>H</a:t>
            </a:r>
            <a:r>
              <a:rPr lang="en-US" sz="2400" i="1" baseline="-25000" dirty="0" err="1">
                <a:latin typeface="Times New Roman" charset="0"/>
              </a:rPr>
              <a:t>n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i="1" dirty="0">
                <a:latin typeface="Times New Roman" charset="0"/>
              </a:rPr>
              <a:t>g 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latin typeface="Times New Roman" charset="0"/>
              </a:rPr>
              <a:t>+ </a:t>
            </a:r>
            <a:r>
              <a:rPr lang="en-US" sz="2400" i="1" dirty="0" err="1">
                <a:latin typeface="Times New Roman" charset="0"/>
              </a:rPr>
              <a:t>H</a:t>
            </a:r>
            <a:r>
              <a:rPr lang="en-US" sz="2400" i="1" baseline="-25000" dirty="0" err="1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 </a:t>
            </a:r>
            <a:r>
              <a:rPr lang="en-US" sz="2400" i="1" dirty="0">
                <a:latin typeface="Times New Roman" charset="0"/>
              </a:rPr>
              <a:t>f </a:t>
            </a:r>
            <a:r>
              <a:rPr lang="en-US" sz="2400" dirty="0">
                <a:latin typeface="Times New Roman" charset="0"/>
              </a:rPr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F7C6-E519-2A49-B48E-0CB2C6CF335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the objective functions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Noise term </a:t>
            </a:r>
            <a:r>
              <a:rPr lang="en-US" sz="2800" i="1">
                <a:latin typeface="Times New Roman" charset="0"/>
              </a:rPr>
              <a:t>H</a:t>
            </a:r>
            <a:r>
              <a:rPr lang="en-US" sz="2800" i="1" baseline="-25000">
                <a:latin typeface="Times New Roman" charset="0"/>
              </a:rPr>
              <a:t>n</a:t>
            </a:r>
            <a:r>
              <a:rPr lang="en-US" sz="2800">
                <a:latin typeface="Times New Roman" charset="0"/>
              </a:rPr>
              <a:t>( </a:t>
            </a:r>
            <a:r>
              <a:rPr lang="en-US" sz="2800" i="1">
                <a:latin typeface="Times New Roman" charset="0"/>
              </a:rPr>
              <a:t>f</a:t>
            </a:r>
            <a:r>
              <a:rPr lang="en-US" sz="2800">
                <a:latin typeface="Times New Roman" charset="0"/>
              </a:rPr>
              <a:t>, </a:t>
            </a:r>
            <a:r>
              <a:rPr lang="en-US" sz="2800" i="1">
                <a:latin typeface="Times New Roman" charset="0"/>
              </a:rPr>
              <a:t>g </a:t>
            </a:r>
            <a:r>
              <a:rPr lang="en-US" sz="2800">
                <a:latin typeface="Times New Roman" charset="0"/>
              </a:rPr>
              <a:t>)</a:t>
            </a:r>
            <a:r>
              <a:rPr lang="en-US" sz="280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If we assume independent, Gaussian noise for each pixel,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We tell the minimization that </a:t>
            </a:r>
            <a:r>
              <a:rPr lang="en-US" sz="2400" i="1">
                <a:latin typeface="Times New Roman" charset="0"/>
              </a:rPr>
              <a:t>f</a:t>
            </a:r>
            <a:r>
              <a:rPr lang="en-US" sz="2400"/>
              <a:t> should resemble </a:t>
            </a:r>
            <a:r>
              <a:rPr lang="en-US" sz="2400" i="1">
                <a:latin typeface="Times New Roman" charset="0"/>
              </a:rPr>
              <a:t>g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Prior term (a.k.a. </a:t>
            </a:r>
            <a:r>
              <a:rPr lang="en-US" sz="2800" i="1"/>
              <a:t>regularization</a:t>
            </a:r>
            <a:r>
              <a:rPr lang="en-US" sz="2800"/>
              <a:t> term) </a:t>
            </a:r>
            <a:r>
              <a:rPr lang="en-US" sz="2800" i="1">
                <a:latin typeface="Times New Roman" charset="0"/>
              </a:rPr>
              <a:t>H</a:t>
            </a:r>
            <a:r>
              <a:rPr lang="en-US" sz="2800" i="1" baseline="-25000">
                <a:latin typeface="Times New Roman" charset="0"/>
              </a:rPr>
              <a:t>p</a:t>
            </a:r>
            <a:r>
              <a:rPr lang="en-US" sz="2800">
                <a:latin typeface="Times New Roman" charset="0"/>
              </a:rPr>
              <a:t>( </a:t>
            </a:r>
            <a:r>
              <a:rPr lang="en-US" sz="2800" i="1">
                <a:latin typeface="Times New Roman" charset="0"/>
              </a:rPr>
              <a:t>f </a:t>
            </a:r>
            <a:r>
              <a:rPr lang="en-US" sz="2800">
                <a:latin typeface="Times New Roman" charset="0"/>
              </a:rPr>
              <a:t>)</a:t>
            </a:r>
            <a:r>
              <a:rPr lang="en-US" sz="280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Tells the minimization what properties the image should have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Often, this means brightness that is: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Constant in local areas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Discontinuous at boundaries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7FB9-8DF3-C342-860E-70EC06833EE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Minimization is a beast!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Our objective function is not </a:t>
            </a:r>
            <a:r>
              <a:rPr lang="en-US" altLang="ja-JP" sz="2800" dirty="0"/>
              <a:t>“</a:t>
            </a:r>
            <a:r>
              <a:rPr lang="en-US" sz="2800" dirty="0"/>
              <a:t>nice</a:t>
            </a:r>
            <a:r>
              <a:rPr lang="en-US" altLang="ja-JP" sz="2800" dirty="0"/>
              <a:t>”</a:t>
            </a:r>
            <a:endParaRPr lang="en-US" sz="2800" dirty="0"/>
          </a:p>
          <a:p>
            <a:pPr lvl="1"/>
            <a:r>
              <a:rPr lang="en-US" sz="2400" dirty="0"/>
              <a:t>It has many local minima</a:t>
            </a:r>
          </a:p>
          <a:p>
            <a:pPr lvl="1"/>
            <a:r>
              <a:rPr lang="en-US" sz="2400" dirty="0"/>
              <a:t>So gradient descent will not do well</a:t>
            </a:r>
          </a:p>
          <a:p>
            <a:r>
              <a:rPr lang="en-US" sz="2800" dirty="0"/>
              <a:t>We need a more powerful optimizer:</a:t>
            </a:r>
          </a:p>
          <a:p>
            <a:r>
              <a:rPr lang="en-US" sz="2800" dirty="0"/>
              <a:t>Mean field annealing (MFA)</a:t>
            </a:r>
          </a:p>
          <a:p>
            <a:pPr lvl="1"/>
            <a:r>
              <a:rPr lang="en-US" sz="2400" dirty="0"/>
              <a:t>Approximates simulated annealing</a:t>
            </a:r>
          </a:p>
          <a:p>
            <a:pPr lvl="1"/>
            <a:r>
              <a:rPr lang="en-US" sz="2400" dirty="0"/>
              <a:t>But it’s faster!</a:t>
            </a:r>
          </a:p>
          <a:p>
            <a:pPr lvl="1"/>
            <a:r>
              <a:rPr lang="en-US" sz="2400" dirty="0"/>
              <a:t>It’s also based on the mean field approximation of statistical mechanics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193D-553A-854B-909A-3964CAC7141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MFA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/>
              <a:t>MFA is a </a:t>
            </a:r>
            <a:r>
              <a:rPr lang="en-US" sz="2800" i="1"/>
              <a:t>continuation method</a:t>
            </a:r>
            <a:endParaRPr lang="en-US" sz="2800"/>
          </a:p>
          <a:p>
            <a:pPr marL="533400" indent="-533400">
              <a:lnSpc>
                <a:spcPct val="90000"/>
              </a:lnSpc>
            </a:pPr>
            <a:r>
              <a:rPr lang="en-US" sz="2800"/>
              <a:t>So it implements a </a:t>
            </a:r>
            <a:r>
              <a:rPr lang="en-US" sz="2800" i="1"/>
              <a:t>homotopy</a:t>
            </a:r>
            <a:endParaRPr lang="en-US" sz="2800"/>
          </a:p>
          <a:p>
            <a:pPr marL="914400" lvl="1" indent="-457200">
              <a:lnSpc>
                <a:spcPct val="90000"/>
              </a:lnSpc>
            </a:pPr>
            <a:r>
              <a:rPr lang="en-US" sz="2400"/>
              <a:t>A homotopy is a continuous deformation of one hyper-surface into another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/>
              <a:t>MFA procedure: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/>
              <a:t>Distort our complex objective function into a convex hyper-surface (N-surface)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2000"/>
              <a:t>The only minima is now the global minimum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/>
              <a:t>Gradually distort the convex N-surface back into our objective function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6445-413B-454F-AF61-D4D203319C5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38100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Remember, all measured images are degraded</a:t>
            </a:r>
          </a:p>
          <a:p>
            <a:pPr lvl="1"/>
            <a:r>
              <a:rPr lang="en-US" sz="2000" dirty="0"/>
              <a:t>Noise (always)</a:t>
            </a:r>
          </a:p>
          <a:p>
            <a:pPr lvl="1"/>
            <a:r>
              <a:rPr lang="en-US" sz="2000" dirty="0"/>
              <a:t>Distortion = Blur (usually)</a:t>
            </a:r>
          </a:p>
          <a:p>
            <a:r>
              <a:rPr lang="en-US" sz="2400" dirty="0"/>
              <a:t>False edges</a:t>
            </a:r>
          </a:p>
          <a:p>
            <a:pPr lvl="1"/>
            <a:r>
              <a:rPr lang="en-US" sz="2000" dirty="0"/>
              <a:t>From noise</a:t>
            </a:r>
          </a:p>
          <a:p>
            <a:r>
              <a:rPr lang="en-US" sz="2400" dirty="0"/>
              <a:t>Unnoticed/Missed edges</a:t>
            </a:r>
          </a:p>
          <a:p>
            <a:pPr lvl="1"/>
            <a:r>
              <a:rPr lang="en-US" sz="2000" dirty="0"/>
              <a:t>From noise + blur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2"/>
          </p:nvPr>
        </p:nvPicPr>
        <p:blipFill rotWithShape="1">
          <a:blip r:embed="rId3"/>
          <a:stretch/>
        </p:blipFill>
        <p:spPr>
          <a:xfrm>
            <a:off x="5029200" y="1524000"/>
            <a:ext cx="1955464" cy="22098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AE21-8955-4544-BC4B-1665F88C02C4}" type="slidenum">
              <a:rPr lang="en-US"/>
              <a:pPr/>
              <a:t>2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images are degraded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8825" y="2028736"/>
            <a:ext cx="11769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plot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8825" y="4390936"/>
            <a:ext cx="10229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noisy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plot</a:t>
            </a:r>
          </a:p>
        </p:txBody>
      </p:sp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AEA6A84A-B043-764B-B305-592E9C5BAC19}"/>
              </a:ext>
            </a:extLst>
          </p:cNvPr>
          <p:cNvPicPr>
            <a:picLocks/>
          </p:cNvPicPr>
          <p:nvPr/>
        </p:nvPicPr>
        <p:blipFill rotWithShape="1">
          <a:blip r:embed="rId4"/>
          <a:stretch/>
        </p:blipFill>
        <p:spPr>
          <a:xfrm>
            <a:off x="5029200" y="3920650"/>
            <a:ext cx="1955464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7877"/>
              </p:ext>
            </p:extLst>
          </p:nvPr>
        </p:nvGraphicFramePr>
        <p:xfrm>
          <a:off x="1048368" y="914400"/>
          <a:ext cx="5502300" cy="40386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5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8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04825"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0.3</a:t>
                      </a:r>
                    </a:p>
                  </a:txBody>
                  <a:tcPr marL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0.2</a:t>
                      </a:r>
                    </a:p>
                  </a:txBody>
                  <a:tcPr marL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0.1</a:t>
                      </a:r>
                    </a:p>
                  </a:txBody>
                  <a:tcPr marL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7432" marR="117432" marT="58716" marB="58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  0</a:t>
                      </a:r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60</a:t>
                      </a:r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</a:t>
                      </a:r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MFA: Single-Pixel Visualization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990600" y="4953000"/>
            <a:ext cx="7467600" cy="1356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Continuous deformation of a function which is initially convex to find the (near-) global minimum of a non-convex function.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13A4-50AB-084B-99A2-6AA9468DAA08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51296" y="1066800"/>
            <a:ext cx="8635504" cy="3352800"/>
            <a:chOff x="51296" y="1066800"/>
            <a:chExt cx="8635504" cy="3352800"/>
          </a:xfrm>
        </p:grpSpPr>
        <p:sp>
          <p:nvSpPr>
            <p:cNvPr id="309257" name="AutoShape 9"/>
            <p:cNvSpPr>
              <a:spLocks noChangeArrowheads="1"/>
            </p:cNvSpPr>
            <p:nvPr/>
          </p:nvSpPr>
          <p:spPr bwMode="auto">
            <a:xfrm>
              <a:off x="6477000" y="3429000"/>
              <a:ext cx="2209800" cy="990600"/>
            </a:xfrm>
            <a:prstGeom prst="wedgeEllipseCallout">
              <a:avLst>
                <a:gd name="adj1" fmla="val -61995"/>
                <a:gd name="adj2" fmla="val 64759"/>
              </a:avLst>
            </a:prstGeom>
            <a:solidFill>
              <a:srgbClr val="FFFF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/>
                <a:t>possible values</a:t>
              </a:r>
            </a:p>
            <a:p>
              <a:pPr algn="ctr"/>
              <a:r>
                <a:rPr lang="en-US" sz="2000" i="1" dirty="0"/>
                <a:t>for a single pixel</a:t>
              </a:r>
              <a:endParaRPr lang="en-US" sz="2000" dirty="0"/>
            </a:p>
          </p:txBody>
        </p:sp>
        <p:sp>
          <p:nvSpPr>
            <p:cNvPr id="309258" name="AutoShape 10"/>
            <p:cNvSpPr>
              <a:spLocks noChangeArrowheads="1"/>
            </p:cNvSpPr>
            <p:nvPr/>
          </p:nvSpPr>
          <p:spPr bwMode="auto">
            <a:xfrm>
              <a:off x="51296" y="1981200"/>
              <a:ext cx="1066800" cy="1752600"/>
            </a:xfrm>
            <a:prstGeom prst="wedgeEllipseCallout">
              <a:avLst>
                <a:gd name="adj1" fmla="val 69757"/>
                <a:gd name="adj2" fmla="val 25908"/>
              </a:avLst>
            </a:prstGeom>
            <a:solidFill>
              <a:srgbClr val="FFFF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/>
                <a:t>merit</a:t>
              </a:r>
            </a:p>
            <a:p>
              <a:pPr algn="ctr"/>
              <a:r>
                <a:rPr lang="en-US" sz="2000" i="1" dirty="0"/>
                <a:t>of each</a:t>
              </a:r>
            </a:p>
            <a:p>
              <a:pPr algn="ctr"/>
              <a:r>
                <a:rPr lang="en-US" sz="2000" i="1" dirty="0"/>
                <a:t>possible</a:t>
              </a:r>
            </a:p>
            <a:p>
              <a:pPr algn="ctr"/>
              <a:r>
                <a:rPr lang="en-US" sz="2000" i="1" dirty="0"/>
                <a:t>pixel</a:t>
              </a:r>
            </a:p>
            <a:p>
              <a:pPr algn="ctr"/>
              <a:r>
                <a:rPr lang="en-US" sz="2000" i="1" dirty="0"/>
                <a:t>value</a:t>
              </a:r>
              <a:endParaRPr lang="en-US" sz="20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520303" y="1066800"/>
              <a:ext cx="6825938" cy="3352800"/>
              <a:chOff x="1139303" y="914400"/>
              <a:chExt cx="6825938" cy="33528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139303" y="1251020"/>
                <a:ext cx="5036594" cy="3008416"/>
                <a:chOff x="1139303" y="1251020"/>
                <a:chExt cx="5036594" cy="300841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139303" y="1332225"/>
                  <a:ext cx="5030368" cy="947953"/>
                  <a:chOff x="1139303" y="1332225"/>
                  <a:chExt cx="5030368" cy="947953"/>
                </a:xfrm>
              </p:grpSpPr>
              <p:sp>
                <p:nvSpPr>
                  <p:cNvPr id="8" name="Freeform 7"/>
                  <p:cNvSpPr/>
                  <p:nvPr/>
                </p:nvSpPr>
                <p:spPr>
                  <a:xfrm>
                    <a:off x="1139303" y="1332225"/>
                    <a:ext cx="5030368" cy="921389"/>
                  </a:xfrm>
                  <a:custGeom>
                    <a:avLst/>
                    <a:gdLst>
                      <a:gd name="connsiteX0" fmla="*/ 0 w 5030368"/>
                      <a:gd name="connsiteY0" fmla="*/ 0 h 921389"/>
                      <a:gd name="connsiteX1" fmla="*/ 2185222 w 5030368"/>
                      <a:gd name="connsiteY1" fmla="*/ 921351 h 921389"/>
                      <a:gd name="connsiteX2" fmla="*/ 5030368 w 5030368"/>
                      <a:gd name="connsiteY2" fmla="*/ 37352 h 921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30368" h="921389">
                        <a:moveTo>
                          <a:pt x="0" y="0"/>
                        </a:moveTo>
                        <a:cubicBezTo>
                          <a:pt x="673413" y="457563"/>
                          <a:pt x="1346827" y="915126"/>
                          <a:pt x="2185222" y="921351"/>
                        </a:cubicBezTo>
                        <a:cubicBezTo>
                          <a:pt x="3023617" y="927576"/>
                          <a:pt x="4559290" y="174310"/>
                          <a:pt x="5030368" y="37352"/>
                        </a:cubicBezTo>
                      </a:path>
                    </a:pathLst>
                  </a:custGeom>
                  <a:ln w="12700" cmpd="sng">
                    <a:solidFill>
                      <a:schemeClr val="accent6"/>
                    </a:solidFill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3304227" y="2234459"/>
                    <a:ext cx="45719" cy="45719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rgbClr val="FEA02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 dirty="0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1139303" y="1325999"/>
                  <a:ext cx="5036594" cy="853320"/>
                  <a:chOff x="1139303" y="1325999"/>
                  <a:chExt cx="5036594" cy="853320"/>
                </a:xfrm>
              </p:grpSpPr>
              <p:sp>
                <p:nvSpPr>
                  <p:cNvPr id="9" name="Freeform 8"/>
                  <p:cNvSpPr/>
                  <p:nvPr/>
                </p:nvSpPr>
                <p:spPr>
                  <a:xfrm>
                    <a:off x="1139303" y="1325999"/>
                    <a:ext cx="5036594" cy="834373"/>
                  </a:xfrm>
                  <a:custGeom>
                    <a:avLst/>
                    <a:gdLst>
                      <a:gd name="connsiteX0" fmla="*/ 0 w 5036594"/>
                      <a:gd name="connsiteY0" fmla="*/ 0 h 834373"/>
                      <a:gd name="connsiteX1" fmla="*/ 2814018 w 5036594"/>
                      <a:gd name="connsiteY1" fmla="*/ 834197 h 834373"/>
                      <a:gd name="connsiteX2" fmla="*/ 5036594 w 5036594"/>
                      <a:gd name="connsiteY2" fmla="*/ 74705 h 834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36594" h="834373">
                        <a:moveTo>
                          <a:pt x="0" y="0"/>
                        </a:moveTo>
                        <a:cubicBezTo>
                          <a:pt x="987293" y="410873"/>
                          <a:pt x="1974586" y="821746"/>
                          <a:pt x="2814018" y="834197"/>
                        </a:cubicBezTo>
                        <a:cubicBezTo>
                          <a:pt x="3653450" y="846648"/>
                          <a:pt x="4668240" y="195062"/>
                          <a:pt x="5036594" y="74705"/>
                        </a:cubicBezTo>
                      </a:path>
                    </a:pathLst>
                  </a:custGeom>
                  <a:ln w="12700" cmpd="sng">
                    <a:solidFill>
                      <a:schemeClr val="accent6"/>
                    </a:solidFill>
                    <a:prstDash val="sys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038600" y="2133600"/>
                    <a:ext cx="45719" cy="45719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rgbClr val="FEA02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145529" y="1319774"/>
                  <a:ext cx="5024142" cy="773242"/>
                  <a:chOff x="1145529" y="1319774"/>
                  <a:chExt cx="5024142" cy="773242"/>
                </a:xfrm>
              </p:grpSpPr>
              <p:sp>
                <p:nvSpPr>
                  <p:cNvPr id="11" name="Freeform 10"/>
                  <p:cNvSpPr/>
                  <p:nvPr/>
                </p:nvSpPr>
                <p:spPr>
                  <a:xfrm>
                    <a:off x="1145529" y="1319774"/>
                    <a:ext cx="5024142" cy="746583"/>
                  </a:xfrm>
                  <a:custGeom>
                    <a:avLst/>
                    <a:gdLst>
                      <a:gd name="connsiteX0" fmla="*/ 0 w 5024142"/>
                      <a:gd name="connsiteY0" fmla="*/ 0 h 746583"/>
                      <a:gd name="connsiteX1" fmla="*/ 2963434 w 5024142"/>
                      <a:gd name="connsiteY1" fmla="*/ 697239 h 746583"/>
                      <a:gd name="connsiteX2" fmla="*/ 4171221 w 5024142"/>
                      <a:gd name="connsiteY2" fmla="*/ 622535 h 746583"/>
                      <a:gd name="connsiteX3" fmla="*/ 5024142 w 5024142"/>
                      <a:gd name="connsiteY3" fmla="*/ 87155 h 746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24142" h="746583">
                        <a:moveTo>
                          <a:pt x="0" y="0"/>
                        </a:moveTo>
                        <a:cubicBezTo>
                          <a:pt x="1134115" y="296741"/>
                          <a:pt x="2268231" y="593483"/>
                          <a:pt x="2963434" y="697239"/>
                        </a:cubicBezTo>
                        <a:cubicBezTo>
                          <a:pt x="3658637" y="800995"/>
                          <a:pt x="3827770" y="724216"/>
                          <a:pt x="4171221" y="622535"/>
                        </a:cubicBezTo>
                        <a:cubicBezTo>
                          <a:pt x="4514672" y="520854"/>
                          <a:pt x="5024142" y="87155"/>
                          <a:pt x="5024142" y="87155"/>
                        </a:cubicBezTo>
                      </a:path>
                    </a:pathLst>
                  </a:custGeom>
                  <a:ln w="12700" cmpd="sng">
                    <a:solidFill>
                      <a:srgbClr val="FEA022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4733416" y="2047297"/>
                    <a:ext cx="45719" cy="45719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rgbClr val="FEA02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1145529" y="1325999"/>
                  <a:ext cx="5024142" cy="773241"/>
                  <a:chOff x="1145529" y="1325999"/>
                  <a:chExt cx="5024142" cy="773241"/>
                </a:xfrm>
              </p:grpSpPr>
              <p:sp>
                <p:nvSpPr>
                  <p:cNvPr id="10" name="Freeform 9"/>
                  <p:cNvSpPr/>
                  <p:nvPr/>
                </p:nvSpPr>
                <p:spPr>
                  <a:xfrm>
                    <a:off x="1145529" y="1325999"/>
                    <a:ext cx="5024142" cy="741269"/>
                  </a:xfrm>
                  <a:custGeom>
                    <a:avLst/>
                    <a:gdLst>
                      <a:gd name="connsiteX0" fmla="*/ 0 w 5024142"/>
                      <a:gd name="connsiteY0" fmla="*/ 0 h 741269"/>
                      <a:gd name="connsiteX1" fmla="*/ 2023353 w 5024142"/>
                      <a:gd name="connsiteY1" fmla="*/ 591408 h 741269"/>
                      <a:gd name="connsiteX2" fmla="*/ 3056820 w 5024142"/>
                      <a:gd name="connsiteY2" fmla="*/ 535380 h 741269"/>
                      <a:gd name="connsiteX3" fmla="*/ 3853710 w 5024142"/>
                      <a:gd name="connsiteY3" fmla="*/ 728366 h 741269"/>
                      <a:gd name="connsiteX4" fmla="*/ 5024142 w 5024142"/>
                      <a:gd name="connsiteY4" fmla="*/ 112057 h 74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142" h="741269">
                        <a:moveTo>
                          <a:pt x="0" y="0"/>
                        </a:moveTo>
                        <a:cubicBezTo>
                          <a:pt x="756941" y="251089"/>
                          <a:pt x="1513883" y="502178"/>
                          <a:pt x="2023353" y="591408"/>
                        </a:cubicBezTo>
                        <a:cubicBezTo>
                          <a:pt x="2532823" y="680638"/>
                          <a:pt x="2751761" y="512554"/>
                          <a:pt x="3056820" y="535380"/>
                        </a:cubicBezTo>
                        <a:cubicBezTo>
                          <a:pt x="3361879" y="558206"/>
                          <a:pt x="3525823" y="798920"/>
                          <a:pt x="3853710" y="728366"/>
                        </a:cubicBezTo>
                        <a:cubicBezTo>
                          <a:pt x="4181597" y="657812"/>
                          <a:pt x="4831145" y="210625"/>
                          <a:pt x="5024142" y="112057"/>
                        </a:cubicBezTo>
                      </a:path>
                    </a:pathLst>
                  </a:custGeom>
                  <a:ln w="19050" cmpd="sng">
                    <a:solidFill>
                      <a:srgbClr val="FEA022"/>
                    </a:solidFill>
                    <a:prstDash val="lg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4889057" y="2053521"/>
                    <a:ext cx="45719" cy="45719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9050" cmpd="sng">
                    <a:solidFill>
                      <a:srgbClr val="FEA02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1145529" y="1251020"/>
                  <a:ext cx="5030368" cy="3008416"/>
                  <a:chOff x="1145529" y="1251020"/>
                  <a:chExt cx="5030368" cy="3008416"/>
                </a:xfrm>
              </p:grpSpPr>
              <p:sp>
                <p:nvSpPr>
                  <p:cNvPr id="6" name="Freeform 5"/>
                  <p:cNvSpPr/>
                  <p:nvPr/>
                </p:nvSpPr>
                <p:spPr>
                  <a:xfrm>
                    <a:off x="1145529" y="1251020"/>
                    <a:ext cx="5030368" cy="2986708"/>
                  </a:xfrm>
                  <a:custGeom>
                    <a:avLst/>
                    <a:gdLst>
                      <a:gd name="connsiteX0" fmla="*/ 0 w 5030368"/>
                      <a:gd name="connsiteY0" fmla="*/ 12726 h 2986708"/>
                      <a:gd name="connsiteX1" fmla="*/ 323737 w 5030368"/>
                      <a:gd name="connsiteY1" fmla="*/ 243064 h 2986708"/>
                      <a:gd name="connsiteX2" fmla="*/ 1207786 w 5030368"/>
                      <a:gd name="connsiteY2" fmla="*/ 473402 h 2986708"/>
                      <a:gd name="connsiteX3" fmla="*/ 2154093 w 5030368"/>
                      <a:gd name="connsiteY3" fmla="*/ 348895 h 2986708"/>
                      <a:gd name="connsiteX4" fmla="*/ 2521410 w 5030368"/>
                      <a:gd name="connsiteY4" fmla="*/ 205712 h 2986708"/>
                      <a:gd name="connsiteX5" fmla="*/ 2745535 w 5030368"/>
                      <a:gd name="connsiteY5" fmla="*/ 56303 h 2986708"/>
                      <a:gd name="connsiteX6" fmla="*/ 3056820 w 5030368"/>
                      <a:gd name="connsiteY6" fmla="*/ 62529 h 2986708"/>
                      <a:gd name="connsiteX7" fmla="*/ 3529973 w 5030368"/>
                      <a:gd name="connsiteY7" fmla="*/ 797120 h 2986708"/>
                      <a:gd name="connsiteX8" fmla="*/ 3897290 w 5030368"/>
                      <a:gd name="connsiteY8" fmla="*/ 2832809 h 2986708"/>
                      <a:gd name="connsiteX9" fmla="*/ 4084061 w 5030368"/>
                      <a:gd name="connsiteY9" fmla="*/ 2596246 h 2986708"/>
                      <a:gd name="connsiteX10" fmla="*/ 4301960 w 5030368"/>
                      <a:gd name="connsiteY10" fmla="*/ 635261 h 2986708"/>
                      <a:gd name="connsiteX11" fmla="*/ 5030368 w 5030368"/>
                      <a:gd name="connsiteY11" fmla="*/ 18951 h 2986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030368" h="2986708">
                        <a:moveTo>
                          <a:pt x="0" y="12726"/>
                        </a:moveTo>
                        <a:cubicBezTo>
                          <a:pt x="61219" y="89505"/>
                          <a:pt x="122439" y="166285"/>
                          <a:pt x="323737" y="243064"/>
                        </a:cubicBezTo>
                        <a:cubicBezTo>
                          <a:pt x="525035" y="319843"/>
                          <a:pt x="902727" y="455764"/>
                          <a:pt x="1207786" y="473402"/>
                        </a:cubicBezTo>
                        <a:cubicBezTo>
                          <a:pt x="1512845" y="491040"/>
                          <a:pt x="1935156" y="393510"/>
                          <a:pt x="2154093" y="348895"/>
                        </a:cubicBezTo>
                        <a:cubicBezTo>
                          <a:pt x="2373030" y="304280"/>
                          <a:pt x="2422836" y="254477"/>
                          <a:pt x="2521410" y="205712"/>
                        </a:cubicBezTo>
                        <a:cubicBezTo>
                          <a:pt x="2619984" y="156947"/>
                          <a:pt x="2656300" y="80167"/>
                          <a:pt x="2745535" y="56303"/>
                        </a:cubicBezTo>
                        <a:cubicBezTo>
                          <a:pt x="2834770" y="32439"/>
                          <a:pt x="2926080" y="-60940"/>
                          <a:pt x="3056820" y="62529"/>
                        </a:cubicBezTo>
                        <a:cubicBezTo>
                          <a:pt x="3187560" y="185998"/>
                          <a:pt x="3389895" y="335407"/>
                          <a:pt x="3529973" y="797120"/>
                        </a:cubicBezTo>
                        <a:cubicBezTo>
                          <a:pt x="3670051" y="1258833"/>
                          <a:pt x="3804942" y="2532955"/>
                          <a:pt x="3897290" y="2832809"/>
                        </a:cubicBezTo>
                        <a:cubicBezTo>
                          <a:pt x="3989638" y="3132663"/>
                          <a:pt x="4016616" y="2962504"/>
                          <a:pt x="4084061" y="2596246"/>
                        </a:cubicBezTo>
                        <a:cubicBezTo>
                          <a:pt x="4151506" y="2229988"/>
                          <a:pt x="4144242" y="1064810"/>
                          <a:pt x="4301960" y="635261"/>
                        </a:cubicBezTo>
                        <a:cubicBezTo>
                          <a:pt x="4459678" y="205712"/>
                          <a:pt x="5030368" y="18951"/>
                          <a:pt x="5030368" y="18951"/>
                        </a:cubicBezTo>
                      </a:path>
                    </a:pathLst>
                  </a:custGeom>
                  <a:ln w="28575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5094505" y="4213717"/>
                    <a:ext cx="45719" cy="45719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28575" cmpd="sng">
                    <a:solidFill>
                      <a:srgbClr val="FEA02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" name="Group 55"/>
              <p:cNvGrpSpPr/>
              <p:nvPr/>
            </p:nvGrpSpPr>
            <p:grpSpPr>
              <a:xfrm>
                <a:off x="2133600" y="2331075"/>
                <a:ext cx="1143000" cy="1021725"/>
                <a:chOff x="2133600" y="2331075"/>
                <a:chExt cx="1143000" cy="1021725"/>
              </a:xfrm>
            </p:grpSpPr>
            <p:sp>
              <p:nvSpPr>
                <p:cNvPr id="30" name="Rectangle 5"/>
                <p:cNvSpPr>
                  <a:spLocks noChangeArrowheads="1"/>
                </p:cNvSpPr>
                <p:nvPr/>
              </p:nvSpPr>
              <p:spPr bwMode="auto">
                <a:xfrm>
                  <a:off x="2133600" y="2429470"/>
                  <a:ext cx="1086355" cy="923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800" dirty="0">
                      <a:solidFill>
                        <a:schemeClr val="accent2"/>
                      </a:solidFill>
                      <a:latin typeface="+mn-lt"/>
                    </a:rPr>
                    <a:t>initial</a:t>
                  </a:r>
                </a:p>
                <a:p>
                  <a:pPr algn="ctr"/>
                  <a:r>
                    <a:rPr lang="en-US" sz="1800" dirty="0">
                      <a:solidFill>
                        <a:schemeClr val="accent2"/>
                      </a:solidFill>
                      <a:latin typeface="+mn-lt"/>
                    </a:rPr>
                    <a:t>global</a:t>
                  </a:r>
                </a:p>
                <a:p>
                  <a:pPr algn="ctr"/>
                  <a:r>
                    <a:rPr lang="en-US" sz="1800" dirty="0">
                      <a:solidFill>
                        <a:schemeClr val="accent2"/>
                      </a:solidFill>
                      <a:latin typeface="+mn-lt"/>
                    </a:rPr>
                    <a:t>minimum</a:t>
                  </a:r>
                </a:p>
              </p:txBody>
            </p:sp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971800" y="2331075"/>
                  <a:ext cx="304800" cy="3810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555619" y="3124200"/>
                <a:ext cx="1473581" cy="1143000"/>
                <a:chOff x="3555619" y="3124200"/>
                <a:chExt cx="1473581" cy="1143000"/>
              </a:xfrm>
            </p:grpSpPr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555619" y="3124200"/>
                  <a:ext cx="1086355" cy="923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800" dirty="0">
                      <a:solidFill>
                        <a:schemeClr val="accent2"/>
                      </a:solidFill>
                      <a:latin typeface="+mn-lt"/>
                    </a:rPr>
                    <a:t>final</a:t>
                  </a:r>
                </a:p>
                <a:p>
                  <a:pPr algn="ctr"/>
                  <a:r>
                    <a:rPr lang="en-US" sz="1800" dirty="0">
                      <a:solidFill>
                        <a:schemeClr val="accent2"/>
                      </a:solidFill>
                      <a:latin typeface="+mn-lt"/>
                    </a:rPr>
                    <a:t>global</a:t>
                  </a:r>
                </a:p>
                <a:p>
                  <a:pPr algn="ctr"/>
                  <a:r>
                    <a:rPr lang="en-US" sz="1800" dirty="0">
                      <a:solidFill>
                        <a:schemeClr val="accent2"/>
                      </a:solidFill>
                      <a:latin typeface="+mn-lt"/>
                    </a:rPr>
                    <a:t>minimum</a:t>
                  </a:r>
                </a:p>
              </p:txBody>
            </p:sp>
            <p:sp>
              <p:nvSpPr>
                <p:cNvPr id="33" name="Line 6"/>
                <p:cNvSpPr>
                  <a:spLocks noChangeShapeType="1"/>
                </p:cNvSpPr>
                <p:nvPr/>
              </p:nvSpPr>
              <p:spPr bwMode="auto">
                <a:xfrm>
                  <a:off x="4419600" y="3733800"/>
                  <a:ext cx="609600" cy="5334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47"/>
              <p:cNvSpPr/>
              <p:nvPr/>
            </p:nvSpPr>
            <p:spPr>
              <a:xfrm>
                <a:off x="3374331" y="2216224"/>
                <a:ext cx="653698" cy="176423"/>
              </a:xfrm>
              <a:custGeom>
                <a:avLst/>
                <a:gdLst>
                  <a:gd name="connsiteX0" fmla="*/ 0 w 653698"/>
                  <a:gd name="connsiteY0" fmla="*/ 80930 h 176423"/>
                  <a:gd name="connsiteX1" fmla="*/ 336187 w 653698"/>
                  <a:gd name="connsiteY1" fmla="*/ 174310 h 176423"/>
                  <a:gd name="connsiteX2" fmla="*/ 653698 w 653698"/>
                  <a:gd name="connsiteY2" fmla="*/ 0 h 17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698" h="176423">
                    <a:moveTo>
                      <a:pt x="0" y="80930"/>
                    </a:moveTo>
                    <a:cubicBezTo>
                      <a:pt x="113618" y="134364"/>
                      <a:pt x="227237" y="187798"/>
                      <a:pt x="336187" y="174310"/>
                    </a:cubicBezTo>
                    <a:cubicBezTo>
                      <a:pt x="445137" y="160822"/>
                      <a:pt x="589366" y="17638"/>
                      <a:pt x="653698" y="0"/>
                    </a:cubicBezTo>
                  </a:path>
                </a:pathLst>
              </a:custGeom>
              <a:ln w="9525" cmpd="sng">
                <a:solidFill>
                  <a:schemeClr val="accent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114800" y="2109577"/>
                <a:ext cx="609600" cy="252623"/>
              </a:xfrm>
              <a:custGeom>
                <a:avLst/>
                <a:gdLst>
                  <a:gd name="connsiteX0" fmla="*/ 0 w 653698"/>
                  <a:gd name="connsiteY0" fmla="*/ 80930 h 176423"/>
                  <a:gd name="connsiteX1" fmla="*/ 336187 w 653698"/>
                  <a:gd name="connsiteY1" fmla="*/ 174310 h 176423"/>
                  <a:gd name="connsiteX2" fmla="*/ 653698 w 653698"/>
                  <a:gd name="connsiteY2" fmla="*/ 0 h 17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698" h="176423">
                    <a:moveTo>
                      <a:pt x="0" y="80930"/>
                    </a:moveTo>
                    <a:cubicBezTo>
                      <a:pt x="113618" y="134364"/>
                      <a:pt x="227237" y="187798"/>
                      <a:pt x="336187" y="174310"/>
                    </a:cubicBezTo>
                    <a:cubicBezTo>
                      <a:pt x="445137" y="160822"/>
                      <a:pt x="589366" y="17638"/>
                      <a:pt x="653698" y="0"/>
                    </a:cubicBezTo>
                  </a:path>
                </a:pathLst>
              </a:custGeom>
              <a:ln w="9525" cmpd="sng">
                <a:solidFill>
                  <a:schemeClr val="accent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4781340" y="2122845"/>
                <a:ext cx="124513" cy="163155"/>
              </a:xfrm>
              <a:custGeom>
                <a:avLst/>
                <a:gdLst>
                  <a:gd name="connsiteX0" fmla="*/ 0 w 112062"/>
                  <a:gd name="connsiteY0" fmla="*/ 0 h 80929"/>
                  <a:gd name="connsiteX1" fmla="*/ 62257 w 112062"/>
                  <a:gd name="connsiteY1" fmla="*/ 80929 h 80929"/>
                  <a:gd name="connsiteX2" fmla="*/ 112062 w 112062"/>
                  <a:gd name="connsiteY2" fmla="*/ 0 h 8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062" h="80929">
                    <a:moveTo>
                      <a:pt x="0" y="0"/>
                    </a:moveTo>
                    <a:cubicBezTo>
                      <a:pt x="21790" y="40464"/>
                      <a:pt x="43580" y="80929"/>
                      <a:pt x="62257" y="80929"/>
                    </a:cubicBezTo>
                    <a:cubicBezTo>
                      <a:pt x="80934" y="80929"/>
                      <a:pt x="112062" y="0"/>
                      <a:pt x="112062" y="0"/>
                    </a:cubicBezTo>
                  </a:path>
                </a:pathLst>
              </a:custGeom>
              <a:ln w="9525" cmpd="sng">
                <a:solidFill>
                  <a:srgbClr val="71685A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4943207" y="2130012"/>
                <a:ext cx="174320" cy="2034746"/>
              </a:xfrm>
              <a:custGeom>
                <a:avLst/>
                <a:gdLst>
                  <a:gd name="connsiteX0" fmla="*/ 0 w 174320"/>
                  <a:gd name="connsiteY0" fmla="*/ 5283 h 2034746"/>
                  <a:gd name="connsiteX1" fmla="*/ 49806 w 174320"/>
                  <a:gd name="connsiteY1" fmla="*/ 316550 h 2034746"/>
                  <a:gd name="connsiteX2" fmla="*/ 174320 w 174320"/>
                  <a:gd name="connsiteY2" fmla="*/ 2034746 h 203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320" h="2034746">
                    <a:moveTo>
                      <a:pt x="0" y="5283"/>
                    </a:moveTo>
                    <a:cubicBezTo>
                      <a:pt x="10376" y="-8206"/>
                      <a:pt x="20753" y="-21694"/>
                      <a:pt x="49806" y="316550"/>
                    </a:cubicBezTo>
                    <a:cubicBezTo>
                      <a:pt x="78859" y="654794"/>
                      <a:pt x="174320" y="2034746"/>
                      <a:pt x="174320" y="2034746"/>
                    </a:cubicBezTo>
                  </a:path>
                </a:pathLst>
              </a:custGeom>
              <a:ln w="9525" cmpd="sng">
                <a:solidFill>
                  <a:srgbClr val="71685A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2514599" y="914400"/>
                <a:ext cx="5450642" cy="1581329"/>
                <a:chOff x="2514599" y="914400"/>
                <a:chExt cx="5450642" cy="1581329"/>
              </a:xfrm>
            </p:grpSpPr>
            <p:sp>
              <p:nvSpPr>
                <p:cNvPr id="58" name="Rectangle 5"/>
                <p:cNvSpPr>
                  <a:spLocks noChangeArrowheads="1"/>
                </p:cNvSpPr>
                <p:nvPr/>
              </p:nvSpPr>
              <p:spPr bwMode="auto">
                <a:xfrm>
                  <a:off x="6647828" y="1295400"/>
                  <a:ext cx="1317413" cy="12003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800" dirty="0">
                      <a:solidFill>
                        <a:schemeClr val="accent2"/>
                      </a:solidFill>
                      <a:latin typeface="+mn-lt"/>
                    </a:rPr>
                    <a:t>Notice that</a:t>
                  </a:r>
                </a:p>
                <a:p>
                  <a:pPr algn="ctr"/>
                  <a:r>
                    <a:rPr lang="en-US" sz="1800" dirty="0">
                      <a:solidFill>
                        <a:schemeClr val="accent2"/>
                      </a:solidFill>
                      <a:latin typeface="+mn-lt"/>
                    </a:rPr>
                    <a:t>we do not</a:t>
                  </a:r>
                </a:p>
                <a:p>
                  <a:pPr algn="ctr"/>
                  <a:r>
                    <a:rPr lang="en-US" sz="1800" dirty="0">
                      <a:solidFill>
                        <a:schemeClr val="accent2"/>
                      </a:solidFill>
                      <a:latin typeface="+mn-lt"/>
                    </a:rPr>
                    <a:t>end up here</a:t>
                  </a:r>
                </a:p>
                <a:p>
                  <a:pPr algn="ctr"/>
                  <a:r>
                    <a:rPr lang="en-US" sz="1800" dirty="0">
                      <a:solidFill>
                        <a:schemeClr val="accent2"/>
                      </a:solidFill>
                      <a:latin typeface="+mn-lt"/>
                    </a:rPr>
                    <a:t>or here</a:t>
                  </a: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3538208" y="914400"/>
                  <a:ext cx="3243592" cy="991567"/>
                </a:xfrm>
                <a:custGeom>
                  <a:avLst/>
                  <a:gdLst>
                    <a:gd name="connsiteX0" fmla="*/ 3237366 w 3237366"/>
                    <a:gd name="connsiteY0" fmla="*/ 742553 h 991567"/>
                    <a:gd name="connsiteX1" fmla="*/ 2683278 w 3237366"/>
                    <a:gd name="connsiteY1" fmla="*/ 169821 h 991567"/>
                    <a:gd name="connsiteX2" fmla="*/ 1817905 w 3237366"/>
                    <a:gd name="connsiteY2" fmla="*/ 57765 h 991567"/>
                    <a:gd name="connsiteX3" fmla="*/ 0 w 3237366"/>
                    <a:gd name="connsiteY3" fmla="*/ 991567 h 99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7366" h="991567">
                      <a:moveTo>
                        <a:pt x="3237366" y="742553"/>
                      </a:moveTo>
                      <a:cubicBezTo>
                        <a:pt x="3078610" y="513252"/>
                        <a:pt x="2919855" y="283952"/>
                        <a:pt x="2683278" y="169821"/>
                      </a:cubicBezTo>
                      <a:cubicBezTo>
                        <a:pt x="2446701" y="55690"/>
                        <a:pt x="2265118" y="-79193"/>
                        <a:pt x="1817905" y="57765"/>
                      </a:cubicBezTo>
                      <a:cubicBezTo>
                        <a:pt x="1370692" y="194723"/>
                        <a:pt x="0" y="991567"/>
                        <a:pt x="0" y="991567"/>
                      </a:cubicBezTo>
                    </a:path>
                  </a:pathLst>
                </a:custGeom>
                <a:ln w="6350" cmpd="sng">
                  <a:solidFill>
                    <a:srgbClr val="71685A"/>
                  </a:solidFill>
                  <a:prstDash val="dash"/>
                  <a:headEnd type="none"/>
                  <a:tailEnd type="triangle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2514599" y="914401"/>
                  <a:ext cx="4146901" cy="762000"/>
                </a:xfrm>
                <a:custGeom>
                  <a:avLst/>
                  <a:gdLst>
                    <a:gd name="connsiteX0" fmla="*/ 3237366 w 3237366"/>
                    <a:gd name="connsiteY0" fmla="*/ 742553 h 991567"/>
                    <a:gd name="connsiteX1" fmla="*/ 2683278 w 3237366"/>
                    <a:gd name="connsiteY1" fmla="*/ 169821 h 991567"/>
                    <a:gd name="connsiteX2" fmla="*/ 1817905 w 3237366"/>
                    <a:gd name="connsiteY2" fmla="*/ 57765 h 991567"/>
                    <a:gd name="connsiteX3" fmla="*/ 0 w 3237366"/>
                    <a:gd name="connsiteY3" fmla="*/ 991567 h 99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7366" h="991567">
                      <a:moveTo>
                        <a:pt x="3237366" y="742553"/>
                      </a:moveTo>
                      <a:cubicBezTo>
                        <a:pt x="3078610" y="513252"/>
                        <a:pt x="2919855" y="283952"/>
                        <a:pt x="2683278" y="169821"/>
                      </a:cubicBezTo>
                      <a:cubicBezTo>
                        <a:pt x="2446701" y="55690"/>
                        <a:pt x="2265118" y="-79193"/>
                        <a:pt x="1817905" y="57765"/>
                      </a:cubicBezTo>
                      <a:cubicBezTo>
                        <a:pt x="1370692" y="194723"/>
                        <a:pt x="0" y="991567"/>
                        <a:pt x="0" y="991567"/>
                      </a:cubicBezTo>
                    </a:path>
                  </a:pathLst>
                </a:custGeom>
                <a:ln w="6350" cmpd="sng">
                  <a:solidFill>
                    <a:srgbClr val="71685A"/>
                  </a:solidFill>
                  <a:prstDash val="dash"/>
                  <a:headEnd type="none"/>
                  <a:tailEnd type="triangle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objective functions for MFA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Noise term: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D</a:t>
            </a:r>
            <a:r>
              <a:rPr lang="en-US" sz="2000" dirty="0">
                <a:latin typeface="Times New Roman" charset="0"/>
              </a:rPr>
              <a:t>( </a:t>
            </a:r>
            <a:r>
              <a:rPr lang="en-US" sz="2000" i="1" dirty="0">
                <a:latin typeface="Times New Roman" charset="0"/>
              </a:rPr>
              <a:t>f </a:t>
            </a:r>
            <a:r>
              <a:rPr lang="en-US" sz="2000" dirty="0">
                <a:latin typeface="Times New Roman" charset="0"/>
              </a:rPr>
              <a:t>))</a:t>
            </a:r>
            <a:r>
              <a:rPr lang="en-US" sz="2000" i="1" baseline="-25000" dirty="0" err="1">
                <a:latin typeface="Times New Roman" charset="0"/>
              </a:rPr>
              <a:t>i</a:t>
            </a:r>
            <a:r>
              <a:rPr lang="en-US" sz="2000" dirty="0"/>
              <a:t> denotes some distortion (e.g., blur) of image 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dirty="0"/>
              <a:t> in the vicinity of pixel </a:t>
            </a:r>
            <a:r>
              <a:rPr lang="en-US" sz="2000" i="1" dirty="0">
                <a:latin typeface="Times New Roman" charset="0"/>
              </a:rPr>
              <a:t>I</a:t>
            </a:r>
            <a:endParaRPr lang="en-US" sz="2000" dirty="0"/>
          </a:p>
          <a:p>
            <a:pPr marL="320040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Prior term: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000" dirty="0">
                <a:sym typeface="Symbol" charset="0"/>
              </a:rPr>
              <a:t> represents a priori knowledge about the roughness of the image, which is altered in the course of MFA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R</a:t>
            </a:r>
            <a:r>
              <a:rPr lang="en-US" sz="2000" dirty="0">
                <a:latin typeface="Times New Roman" charset="0"/>
              </a:rPr>
              <a:t>( </a:t>
            </a:r>
            <a:r>
              <a:rPr lang="en-US" sz="2000" i="1" dirty="0">
                <a:latin typeface="Times New Roman" charset="0"/>
              </a:rPr>
              <a:t>f </a:t>
            </a:r>
            <a:r>
              <a:rPr lang="en-US" sz="2000" dirty="0">
                <a:latin typeface="Times New Roman" charset="0"/>
              </a:rPr>
              <a:t>))</a:t>
            </a:r>
            <a:r>
              <a:rPr lang="en-US" sz="2000" i="1" baseline="-25000" dirty="0" err="1">
                <a:latin typeface="Times New Roman" charset="0"/>
              </a:rPr>
              <a:t>i</a:t>
            </a:r>
            <a:r>
              <a:rPr lang="en-US" sz="2000" dirty="0"/>
              <a:t> denotes some function of image 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dirty="0"/>
              <a:t> at pixel </a:t>
            </a:r>
            <a:r>
              <a:rPr lang="en-US" sz="2000" i="1" dirty="0" err="1">
                <a:latin typeface="Times New Roman" charset="0"/>
              </a:rPr>
              <a:t>i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000" dirty="0"/>
              <a:t>The prior will seek the 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dirty="0"/>
              <a:t> which causes </a:t>
            </a:r>
            <a:r>
              <a:rPr lang="en-US" sz="2000" i="1" dirty="0">
                <a:latin typeface="Times New Roman" charset="0"/>
              </a:rPr>
              <a:t>R</a:t>
            </a:r>
            <a:r>
              <a:rPr lang="en-US" sz="2000" dirty="0">
                <a:latin typeface="Times New Roman" charset="0"/>
              </a:rPr>
              <a:t>( </a:t>
            </a:r>
            <a:r>
              <a:rPr lang="en-US" sz="2000" i="1" dirty="0">
                <a:latin typeface="Times New Roman" charset="0"/>
              </a:rPr>
              <a:t>f 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/>
              <a:t> to be zero (or as close to zero as possible)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F56-C6B1-2246-8CEF-5C584471737A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7" name="Content Placeholder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352455"/>
              </p:ext>
            </p:extLst>
          </p:nvPr>
        </p:nvGraphicFramePr>
        <p:xfrm>
          <a:off x="2650914" y="1600200"/>
          <a:ext cx="207348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4" imgW="1104900" imgH="406400" progId="Equation.3">
                  <p:embed/>
                </p:oleObj>
              </mc:Choice>
              <mc:Fallback>
                <p:oleObj name="Equation" r:id="rId4" imgW="1104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914" y="1600200"/>
                        <a:ext cx="207348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58030"/>
              </p:ext>
            </p:extLst>
          </p:nvPr>
        </p:nvGraphicFramePr>
        <p:xfrm>
          <a:off x="2584450" y="3124200"/>
          <a:ext cx="1925638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6" imgW="800100" imgH="520700" progId="Equation.3">
                  <p:embed/>
                </p:oleObj>
              </mc:Choice>
              <mc:Fallback>
                <p:oleObj name="Equation" r:id="rId6" imgW="8001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84450" y="3124200"/>
                        <a:ext cx="1925638" cy="125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>
                <a:latin typeface="Times New Roman" charset="0"/>
              </a:rPr>
              <a:t>R</a:t>
            </a:r>
            <a:r>
              <a:rPr lang="en-US" sz="4000">
                <a:latin typeface="Times New Roman" charset="0"/>
              </a:rPr>
              <a:t>( </a:t>
            </a:r>
            <a:r>
              <a:rPr lang="en-US" sz="4000" i="1">
                <a:latin typeface="Times New Roman" charset="0"/>
              </a:rPr>
              <a:t>f </a:t>
            </a:r>
            <a:r>
              <a:rPr lang="en-US" sz="4000">
                <a:latin typeface="Times New Roman" charset="0"/>
              </a:rPr>
              <a:t>)</a:t>
            </a:r>
            <a:r>
              <a:rPr lang="en-US"/>
              <a:t>: choices, choices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Piecewise-constant images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 =0 if the image is constant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800" dirty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</a:t>
            </a:r>
            <a:r>
              <a:rPr lang="en-US" sz="800" dirty="0">
                <a:sym typeface="Symbol" charset="0"/>
              </a:rPr>
              <a:t> </a:t>
            </a:r>
            <a:r>
              <a:rPr lang="en-US" sz="2400" dirty="0"/>
              <a:t>0 if the image is piecewise-constant (why?)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noise term will force a piecewise-constant image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D68-335D-914E-A03F-C3360F54B74C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62103"/>
              </p:ext>
            </p:extLst>
          </p:nvPr>
        </p:nvGraphicFramePr>
        <p:xfrm>
          <a:off x="1066800" y="2209800"/>
          <a:ext cx="2076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4" imgW="1384300" imgH="482600" progId="Equation.3">
                  <p:embed/>
                </p:oleObj>
              </mc:Choice>
              <mc:Fallback>
                <p:oleObj name="Equation" r:id="rId4" imgW="1384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209800"/>
                        <a:ext cx="207645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/>
          <p:cNvSpPr/>
          <p:nvPr/>
        </p:nvSpPr>
        <p:spPr>
          <a:xfrm>
            <a:off x="990600" y="4495800"/>
            <a:ext cx="7044478" cy="1512553"/>
          </a:xfrm>
          <a:custGeom>
            <a:avLst/>
            <a:gdLst>
              <a:gd name="connsiteX0" fmla="*/ 0 w 5979809"/>
              <a:gd name="connsiteY0" fmla="*/ 882243 h 1283953"/>
              <a:gd name="connsiteX1" fmla="*/ 311285 w 5979809"/>
              <a:gd name="connsiteY1" fmla="*/ 521172 h 1283953"/>
              <a:gd name="connsiteX2" fmla="*/ 672376 w 5979809"/>
              <a:gd name="connsiteY2" fmla="*/ 247257 h 1283953"/>
              <a:gd name="connsiteX3" fmla="*/ 1245140 w 5979809"/>
              <a:gd name="connsiteY3" fmla="*/ 104074 h 1283953"/>
              <a:gd name="connsiteX4" fmla="*/ 1680939 w 5979809"/>
              <a:gd name="connsiteY4" fmla="*/ 85398 h 1283953"/>
              <a:gd name="connsiteX5" fmla="*/ 2060707 w 5979809"/>
              <a:gd name="connsiteY5" fmla="*/ 272158 h 1283953"/>
              <a:gd name="connsiteX6" fmla="*/ 2266155 w 5979809"/>
              <a:gd name="connsiteY6" fmla="*/ 458919 h 1283953"/>
              <a:gd name="connsiteX7" fmla="*/ 2440475 w 5979809"/>
              <a:gd name="connsiteY7" fmla="*/ 527398 h 1283953"/>
              <a:gd name="connsiteX8" fmla="*/ 2708180 w 5979809"/>
              <a:gd name="connsiteY8" fmla="*/ 440243 h 1283953"/>
              <a:gd name="connsiteX9" fmla="*/ 2919854 w 5979809"/>
              <a:gd name="connsiteY9" fmla="*/ 265933 h 1283953"/>
              <a:gd name="connsiteX10" fmla="*/ 3137754 w 5979809"/>
              <a:gd name="connsiteY10" fmla="*/ 66722 h 1283953"/>
              <a:gd name="connsiteX11" fmla="*/ 3368105 w 5979809"/>
              <a:gd name="connsiteY11" fmla="*/ 4468 h 1283953"/>
              <a:gd name="connsiteX12" fmla="*/ 3716744 w 5979809"/>
              <a:gd name="connsiteY12" fmla="*/ 35595 h 1283953"/>
              <a:gd name="connsiteX13" fmla="*/ 3940869 w 5979809"/>
              <a:gd name="connsiteY13" fmla="*/ 278384 h 1283953"/>
              <a:gd name="connsiteX14" fmla="*/ 4077835 w 5979809"/>
              <a:gd name="connsiteY14" fmla="*/ 483820 h 1283953"/>
              <a:gd name="connsiteX15" fmla="*/ 4252154 w 5979809"/>
              <a:gd name="connsiteY15" fmla="*/ 819989 h 1283953"/>
              <a:gd name="connsiteX16" fmla="*/ 4663051 w 5979809"/>
              <a:gd name="connsiteY16" fmla="*/ 770186 h 1283953"/>
              <a:gd name="connsiteX17" fmla="*/ 4768888 w 5979809"/>
              <a:gd name="connsiteY17" fmla="*/ 564750 h 1283953"/>
              <a:gd name="connsiteX18" fmla="*/ 4980562 w 5979809"/>
              <a:gd name="connsiteY18" fmla="*/ 353088 h 1283953"/>
              <a:gd name="connsiteX19" fmla="*/ 5279395 w 5979809"/>
              <a:gd name="connsiteY19" fmla="*/ 415341 h 1283953"/>
              <a:gd name="connsiteX20" fmla="*/ 5901965 w 5979809"/>
              <a:gd name="connsiteY20" fmla="*/ 1199735 h 1283953"/>
              <a:gd name="connsiteX21" fmla="*/ 5970448 w 5979809"/>
              <a:gd name="connsiteY21" fmla="*/ 1261989 h 128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79809" h="1283953">
                <a:moveTo>
                  <a:pt x="0" y="882243"/>
                </a:moveTo>
                <a:cubicBezTo>
                  <a:pt x="99611" y="754623"/>
                  <a:pt x="199222" y="627003"/>
                  <a:pt x="311285" y="521172"/>
                </a:cubicBezTo>
                <a:cubicBezTo>
                  <a:pt x="423348" y="415341"/>
                  <a:pt x="516734" y="316773"/>
                  <a:pt x="672376" y="247257"/>
                </a:cubicBezTo>
                <a:cubicBezTo>
                  <a:pt x="828019" y="177741"/>
                  <a:pt x="1077046" y="131050"/>
                  <a:pt x="1245140" y="104074"/>
                </a:cubicBezTo>
                <a:cubicBezTo>
                  <a:pt x="1413234" y="77097"/>
                  <a:pt x="1545011" y="57384"/>
                  <a:pt x="1680939" y="85398"/>
                </a:cubicBezTo>
                <a:cubicBezTo>
                  <a:pt x="1816867" y="113412"/>
                  <a:pt x="1963171" y="209905"/>
                  <a:pt x="2060707" y="272158"/>
                </a:cubicBezTo>
                <a:cubicBezTo>
                  <a:pt x="2158243" y="334411"/>
                  <a:pt x="2202860" y="416379"/>
                  <a:pt x="2266155" y="458919"/>
                </a:cubicBezTo>
                <a:cubicBezTo>
                  <a:pt x="2329450" y="501459"/>
                  <a:pt x="2366804" y="530511"/>
                  <a:pt x="2440475" y="527398"/>
                </a:cubicBezTo>
                <a:cubicBezTo>
                  <a:pt x="2514146" y="524285"/>
                  <a:pt x="2628284" y="483820"/>
                  <a:pt x="2708180" y="440243"/>
                </a:cubicBezTo>
                <a:cubicBezTo>
                  <a:pt x="2788077" y="396665"/>
                  <a:pt x="2848258" y="328186"/>
                  <a:pt x="2919854" y="265933"/>
                </a:cubicBezTo>
                <a:cubicBezTo>
                  <a:pt x="2991450" y="203680"/>
                  <a:pt x="3063045" y="110300"/>
                  <a:pt x="3137754" y="66722"/>
                </a:cubicBezTo>
                <a:cubicBezTo>
                  <a:pt x="3212463" y="23144"/>
                  <a:pt x="3271607" y="9656"/>
                  <a:pt x="3368105" y="4468"/>
                </a:cubicBezTo>
                <a:cubicBezTo>
                  <a:pt x="3464603" y="-720"/>
                  <a:pt x="3621283" y="-10058"/>
                  <a:pt x="3716744" y="35595"/>
                </a:cubicBezTo>
                <a:cubicBezTo>
                  <a:pt x="3812205" y="81248"/>
                  <a:pt x="3880687" y="203680"/>
                  <a:pt x="3940869" y="278384"/>
                </a:cubicBezTo>
                <a:cubicBezTo>
                  <a:pt x="4001051" y="353088"/>
                  <a:pt x="4025954" y="393553"/>
                  <a:pt x="4077835" y="483820"/>
                </a:cubicBezTo>
                <a:cubicBezTo>
                  <a:pt x="4129716" y="574087"/>
                  <a:pt x="4154618" y="772261"/>
                  <a:pt x="4252154" y="819989"/>
                </a:cubicBezTo>
                <a:cubicBezTo>
                  <a:pt x="4349690" y="867717"/>
                  <a:pt x="4576929" y="812726"/>
                  <a:pt x="4663051" y="770186"/>
                </a:cubicBezTo>
                <a:cubicBezTo>
                  <a:pt x="4749173" y="727646"/>
                  <a:pt x="4715970" y="634266"/>
                  <a:pt x="4768888" y="564750"/>
                </a:cubicBezTo>
                <a:cubicBezTo>
                  <a:pt x="4821806" y="495234"/>
                  <a:pt x="4895478" y="377989"/>
                  <a:pt x="4980562" y="353088"/>
                </a:cubicBezTo>
                <a:cubicBezTo>
                  <a:pt x="5065647" y="328186"/>
                  <a:pt x="5125828" y="274233"/>
                  <a:pt x="5279395" y="415341"/>
                </a:cubicBezTo>
                <a:cubicBezTo>
                  <a:pt x="5432962" y="556449"/>
                  <a:pt x="5786790" y="1058627"/>
                  <a:pt x="5901965" y="1199735"/>
                </a:cubicBezTo>
                <a:cubicBezTo>
                  <a:pt x="6017141" y="1340843"/>
                  <a:pt x="5970448" y="1261989"/>
                  <a:pt x="5970448" y="1261989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3" idx="0"/>
          </p:cNvCxnSpPr>
          <p:nvPr/>
        </p:nvCxnSpPr>
        <p:spPr>
          <a:xfrm flipV="1">
            <a:off x="990600" y="5029201"/>
            <a:ext cx="2895600" cy="505920"/>
          </a:xfrm>
          <a:prstGeom prst="bentConnector5">
            <a:avLst>
              <a:gd name="adj1" fmla="val 12625"/>
              <a:gd name="adj2" fmla="val 170634"/>
              <a:gd name="adj3" fmla="val 85655"/>
            </a:avLst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" idx="11"/>
          </p:cNvCxnSpPr>
          <p:nvPr/>
        </p:nvCxnSpPr>
        <p:spPr>
          <a:xfrm flipH="1">
            <a:off x="3886200" y="4501064"/>
            <a:ext cx="1072176" cy="528137"/>
          </a:xfrm>
          <a:prstGeom prst="bentConnector3">
            <a:avLst>
              <a:gd name="adj1" fmla="val 48246"/>
            </a:avLst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" idx="15"/>
            <a:endCxn id="3" idx="11"/>
          </p:cNvCxnSpPr>
          <p:nvPr/>
        </p:nvCxnSpPr>
        <p:spPr>
          <a:xfrm flipH="1" flipV="1">
            <a:off x="4958376" y="4501064"/>
            <a:ext cx="1041448" cy="960719"/>
          </a:xfrm>
          <a:prstGeom prst="bentConnector3">
            <a:avLst>
              <a:gd name="adj1" fmla="val 34295"/>
            </a:avLst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" idx="18"/>
            <a:endCxn id="3" idx="15"/>
          </p:cNvCxnSpPr>
          <p:nvPr/>
        </p:nvCxnSpPr>
        <p:spPr>
          <a:xfrm flipH="1">
            <a:off x="5999824" y="4911753"/>
            <a:ext cx="858097" cy="550030"/>
          </a:xfrm>
          <a:prstGeom prst="bentConnector3">
            <a:avLst>
              <a:gd name="adj1" fmla="val 30618"/>
            </a:avLst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" idx="21"/>
            <a:endCxn id="3" idx="18"/>
          </p:cNvCxnSpPr>
          <p:nvPr/>
        </p:nvCxnSpPr>
        <p:spPr>
          <a:xfrm flipH="1" flipV="1">
            <a:off x="6857921" y="4911753"/>
            <a:ext cx="1166129" cy="1070725"/>
          </a:xfrm>
          <a:prstGeom prst="bentConnector3">
            <a:avLst>
              <a:gd name="adj1" fmla="val 42449"/>
            </a:avLst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>
                <a:latin typeface="Times New Roman" charset="0"/>
              </a:rPr>
              <a:t>R</a:t>
            </a:r>
            <a:r>
              <a:rPr lang="en-US" sz="4000">
                <a:latin typeface="Times New Roman" charset="0"/>
              </a:rPr>
              <a:t>( </a:t>
            </a:r>
            <a:r>
              <a:rPr lang="en-US" sz="4000" i="1">
                <a:latin typeface="Times New Roman" charset="0"/>
              </a:rPr>
              <a:t>f </a:t>
            </a:r>
            <a:r>
              <a:rPr lang="en-US" sz="4000">
                <a:latin typeface="Times New Roman" charset="0"/>
              </a:rPr>
              <a:t>)</a:t>
            </a:r>
            <a:r>
              <a:rPr lang="en-US"/>
              <a:t>: </a:t>
            </a:r>
            <a:r>
              <a:rPr lang="en-US" sz="4000"/>
              <a:t>Piecewise-planer images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 =0 if the image is a plane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800" dirty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</a:t>
            </a:r>
            <a:r>
              <a:rPr lang="en-US" sz="800" dirty="0">
                <a:sym typeface="Symbol" charset="0"/>
              </a:rPr>
              <a:t> </a:t>
            </a:r>
            <a:r>
              <a:rPr lang="en-US" sz="2400" dirty="0"/>
              <a:t>0 if the image is piecewise-planar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noise term will force a piecewise-planar image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EFF3-F401-D342-9A63-27A8BB08A741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90600" y="4495800"/>
            <a:ext cx="7044478" cy="1512553"/>
          </a:xfrm>
          <a:custGeom>
            <a:avLst/>
            <a:gdLst>
              <a:gd name="connsiteX0" fmla="*/ 0 w 5979809"/>
              <a:gd name="connsiteY0" fmla="*/ 882243 h 1283953"/>
              <a:gd name="connsiteX1" fmla="*/ 311285 w 5979809"/>
              <a:gd name="connsiteY1" fmla="*/ 521172 h 1283953"/>
              <a:gd name="connsiteX2" fmla="*/ 672376 w 5979809"/>
              <a:gd name="connsiteY2" fmla="*/ 247257 h 1283953"/>
              <a:gd name="connsiteX3" fmla="*/ 1245140 w 5979809"/>
              <a:gd name="connsiteY3" fmla="*/ 104074 h 1283953"/>
              <a:gd name="connsiteX4" fmla="*/ 1680939 w 5979809"/>
              <a:gd name="connsiteY4" fmla="*/ 85398 h 1283953"/>
              <a:gd name="connsiteX5" fmla="*/ 2060707 w 5979809"/>
              <a:gd name="connsiteY5" fmla="*/ 272158 h 1283953"/>
              <a:gd name="connsiteX6" fmla="*/ 2266155 w 5979809"/>
              <a:gd name="connsiteY6" fmla="*/ 458919 h 1283953"/>
              <a:gd name="connsiteX7" fmla="*/ 2440475 w 5979809"/>
              <a:gd name="connsiteY7" fmla="*/ 527398 h 1283953"/>
              <a:gd name="connsiteX8" fmla="*/ 2708180 w 5979809"/>
              <a:gd name="connsiteY8" fmla="*/ 440243 h 1283953"/>
              <a:gd name="connsiteX9" fmla="*/ 2919854 w 5979809"/>
              <a:gd name="connsiteY9" fmla="*/ 265933 h 1283953"/>
              <a:gd name="connsiteX10" fmla="*/ 3137754 w 5979809"/>
              <a:gd name="connsiteY10" fmla="*/ 66722 h 1283953"/>
              <a:gd name="connsiteX11" fmla="*/ 3368105 w 5979809"/>
              <a:gd name="connsiteY11" fmla="*/ 4468 h 1283953"/>
              <a:gd name="connsiteX12" fmla="*/ 3716744 w 5979809"/>
              <a:gd name="connsiteY12" fmla="*/ 35595 h 1283953"/>
              <a:gd name="connsiteX13" fmla="*/ 3940869 w 5979809"/>
              <a:gd name="connsiteY13" fmla="*/ 278384 h 1283953"/>
              <a:gd name="connsiteX14" fmla="*/ 4077835 w 5979809"/>
              <a:gd name="connsiteY14" fmla="*/ 483820 h 1283953"/>
              <a:gd name="connsiteX15" fmla="*/ 4252154 w 5979809"/>
              <a:gd name="connsiteY15" fmla="*/ 819989 h 1283953"/>
              <a:gd name="connsiteX16" fmla="*/ 4663051 w 5979809"/>
              <a:gd name="connsiteY16" fmla="*/ 770186 h 1283953"/>
              <a:gd name="connsiteX17" fmla="*/ 4768888 w 5979809"/>
              <a:gd name="connsiteY17" fmla="*/ 564750 h 1283953"/>
              <a:gd name="connsiteX18" fmla="*/ 4980562 w 5979809"/>
              <a:gd name="connsiteY18" fmla="*/ 353088 h 1283953"/>
              <a:gd name="connsiteX19" fmla="*/ 5279395 w 5979809"/>
              <a:gd name="connsiteY19" fmla="*/ 415341 h 1283953"/>
              <a:gd name="connsiteX20" fmla="*/ 5901965 w 5979809"/>
              <a:gd name="connsiteY20" fmla="*/ 1199735 h 1283953"/>
              <a:gd name="connsiteX21" fmla="*/ 5970448 w 5979809"/>
              <a:gd name="connsiteY21" fmla="*/ 1261989 h 128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79809" h="1283953">
                <a:moveTo>
                  <a:pt x="0" y="882243"/>
                </a:moveTo>
                <a:cubicBezTo>
                  <a:pt x="99611" y="754623"/>
                  <a:pt x="199222" y="627003"/>
                  <a:pt x="311285" y="521172"/>
                </a:cubicBezTo>
                <a:cubicBezTo>
                  <a:pt x="423348" y="415341"/>
                  <a:pt x="516734" y="316773"/>
                  <a:pt x="672376" y="247257"/>
                </a:cubicBezTo>
                <a:cubicBezTo>
                  <a:pt x="828019" y="177741"/>
                  <a:pt x="1077046" y="131050"/>
                  <a:pt x="1245140" y="104074"/>
                </a:cubicBezTo>
                <a:cubicBezTo>
                  <a:pt x="1413234" y="77097"/>
                  <a:pt x="1545011" y="57384"/>
                  <a:pt x="1680939" y="85398"/>
                </a:cubicBezTo>
                <a:cubicBezTo>
                  <a:pt x="1816867" y="113412"/>
                  <a:pt x="1963171" y="209905"/>
                  <a:pt x="2060707" y="272158"/>
                </a:cubicBezTo>
                <a:cubicBezTo>
                  <a:pt x="2158243" y="334411"/>
                  <a:pt x="2202860" y="416379"/>
                  <a:pt x="2266155" y="458919"/>
                </a:cubicBezTo>
                <a:cubicBezTo>
                  <a:pt x="2329450" y="501459"/>
                  <a:pt x="2366804" y="530511"/>
                  <a:pt x="2440475" y="527398"/>
                </a:cubicBezTo>
                <a:cubicBezTo>
                  <a:pt x="2514146" y="524285"/>
                  <a:pt x="2628284" y="483820"/>
                  <a:pt x="2708180" y="440243"/>
                </a:cubicBezTo>
                <a:cubicBezTo>
                  <a:pt x="2788077" y="396665"/>
                  <a:pt x="2848258" y="328186"/>
                  <a:pt x="2919854" y="265933"/>
                </a:cubicBezTo>
                <a:cubicBezTo>
                  <a:pt x="2991450" y="203680"/>
                  <a:pt x="3063045" y="110300"/>
                  <a:pt x="3137754" y="66722"/>
                </a:cubicBezTo>
                <a:cubicBezTo>
                  <a:pt x="3212463" y="23144"/>
                  <a:pt x="3271607" y="9656"/>
                  <a:pt x="3368105" y="4468"/>
                </a:cubicBezTo>
                <a:cubicBezTo>
                  <a:pt x="3464603" y="-720"/>
                  <a:pt x="3621283" y="-10058"/>
                  <a:pt x="3716744" y="35595"/>
                </a:cubicBezTo>
                <a:cubicBezTo>
                  <a:pt x="3812205" y="81248"/>
                  <a:pt x="3880687" y="203680"/>
                  <a:pt x="3940869" y="278384"/>
                </a:cubicBezTo>
                <a:cubicBezTo>
                  <a:pt x="4001051" y="353088"/>
                  <a:pt x="4025954" y="393553"/>
                  <a:pt x="4077835" y="483820"/>
                </a:cubicBezTo>
                <a:cubicBezTo>
                  <a:pt x="4129716" y="574087"/>
                  <a:pt x="4154618" y="772261"/>
                  <a:pt x="4252154" y="819989"/>
                </a:cubicBezTo>
                <a:cubicBezTo>
                  <a:pt x="4349690" y="867717"/>
                  <a:pt x="4576929" y="812726"/>
                  <a:pt x="4663051" y="770186"/>
                </a:cubicBezTo>
                <a:cubicBezTo>
                  <a:pt x="4749173" y="727646"/>
                  <a:pt x="4715970" y="634266"/>
                  <a:pt x="4768888" y="564750"/>
                </a:cubicBezTo>
                <a:cubicBezTo>
                  <a:pt x="4821806" y="495234"/>
                  <a:pt x="4895478" y="377989"/>
                  <a:pt x="4980562" y="353088"/>
                </a:cubicBezTo>
                <a:cubicBezTo>
                  <a:pt x="5065647" y="328186"/>
                  <a:pt x="5125828" y="274233"/>
                  <a:pt x="5279395" y="415341"/>
                </a:cubicBezTo>
                <a:cubicBezTo>
                  <a:pt x="5432962" y="556449"/>
                  <a:pt x="5786790" y="1058627"/>
                  <a:pt x="5901965" y="1199735"/>
                </a:cubicBezTo>
                <a:cubicBezTo>
                  <a:pt x="6017141" y="1340843"/>
                  <a:pt x="5970448" y="1261989"/>
                  <a:pt x="5970448" y="1261989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96112" y="4494702"/>
            <a:ext cx="7028818" cy="1512760"/>
          </a:xfrm>
          <a:custGeom>
            <a:avLst/>
            <a:gdLst>
              <a:gd name="connsiteX0" fmla="*/ 0 w 7028818"/>
              <a:gd name="connsiteY0" fmla="*/ 1039633 h 1512760"/>
              <a:gd name="connsiteX1" fmla="*/ 547862 w 7028818"/>
              <a:gd name="connsiteY1" fmla="*/ 435774 h 1512760"/>
              <a:gd name="connsiteX2" fmla="*/ 1157981 w 7028818"/>
              <a:gd name="connsiteY2" fmla="*/ 174310 h 1512760"/>
              <a:gd name="connsiteX3" fmla="*/ 1736971 w 7028818"/>
              <a:gd name="connsiteY3" fmla="*/ 87155 h 1512760"/>
              <a:gd name="connsiteX4" fmla="*/ 2440476 w 7028818"/>
              <a:gd name="connsiteY4" fmla="*/ 329943 h 1512760"/>
              <a:gd name="connsiteX5" fmla="*/ 2838921 w 7028818"/>
              <a:gd name="connsiteY5" fmla="*/ 616309 h 1512760"/>
              <a:gd name="connsiteX6" fmla="*/ 3206237 w 7028818"/>
              <a:gd name="connsiteY6" fmla="*/ 504253 h 1512760"/>
              <a:gd name="connsiteX7" fmla="*/ 3635810 w 7028818"/>
              <a:gd name="connsiteY7" fmla="*/ 118282 h 1512760"/>
              <a:gd name="connsiteX8" fmla="*/ 3959547 w 7028818"/>
              <a:gd name="connsiteY8" fmla="*/ 0 h 1512760"/>
              <a:gd name="connsiteX9" fmla="*/ 4445152 w 7028818"/>
              <a:gd name="connsiteY9" fmla="*/ 80929 h 1512760"/>
              <a:gd name="connsiteX10" fmla="*/ 4918305 w 7028818"/>
              <a:gd name="connsiteY10" fmla="*/ 865323 h 1512760"/>
              <a:gd name="connsiteX11" fmla="*/ 5117527 w 7028818"/>
              <a:gd name="connsiteY11" fmla="*/ 989830 h 1512760"/>
              <a:gd name="connsiteX12" fmla="*/ 5540875 w 7028818"/>
              <a:gd name="connsiteY12" fmla="*/ 877774 h 1512760"/>
              <a:gd name="connsiteX13" fmla="*/ 5765001 w 7028818"/>
              <a:gd name="connsiteY13" fmla="*/ 473126 h 1512760"/>
              <a:gd name="connsiteX14" fmla="*/ 6026480 w 7028818"/>
              <a:gd name="connsiteY14" fmla="*/ 373521 h 1512760"/>
              <a:gd name="connsiteX15" fmla="*/ 6356442 w 7028818"/>
              <a:gd name="connsiteY15" fmla="*/ 634986 h 1512760"/>
              <a:gd name="connsiteX16" fmla="*/ 7028818 w 7028818"/>
              <a:gd name="connsiteY16" fmla="*/ 1512760 h 151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28818" h="1512760">
                <a:moveTo>
                  <a:pt x="0" y="1039633"/>
                </a:moveTo>
                <a:lnTo>
                  <a:pt x="547862" y="435774"/>
                </a:lnTo>
                <a:lnTo>
                  <a:pt x="1157981" y="174310"/>
                </a:lnTo>
                <a:lnTo>
                  <a:pt x="1736971" y="87155"/>
                </a:lnTo>
                <a:lnTo>
                  <a:pt x="2440476" y="329943"/>
                </a:lnTo>
                <a:lnTo>
                  <a:pt x="2838921" y="616309"/>
                </a:lnTo>
                <a:lnTo>
                  <a:pt x="3206237" y="504253"/>
                </a:lnTo>
                <a:lnTo>
                  <a:pt x="3635810" y="118282"/>
                </a:lnTo>
                <a:lnTo>
                  <a:pt x="3959547" y="0"/>
                </a:lnTo>
                <a:lnTo>
                  <a:pt x="4445152" y="80929"/>
                </a:lnTo>
                <a:lnTo>
                  <a:pt x="4918305" y="865323"/>
                </a:lnTo>
                <a:lnTo>
                  <a:pt x="5117527" y="989830"/>
                </a:lnTo>
                <a:lnTo>
                  <a:pt x="5540875" y="877774"/>
                </a:lnTo>
                <a:lnTo>
                  <a:pt x="5765001" y="473126"/>
                </a:lnTo>
                <a:lnTo>
                  <a:pt x="6026480" y="373521"/>
                </a:lnTo>
                <a:lnTo>
                  <a:pt x="6356442" y="634986"/>
                </a:lnTo>
                <a:lnTo>
                  <a:pt x="7028818" y="1512760"/>
                </a:lnTo>
              </a:path>
            </a:pathLst>
          </a:cu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8229"/>
              </p:ext>
            </p:extLst>
          </p:nvPr>
        </p:nvGraphicFramePr>
        <p:xfrm>
          <a:off x="1047750" y="1524000"/>
          <a:ext cx="3219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4" imgW="2146300" imgH="508000" progId="Equation.3">
                  <p:embed/>
                </p:oleObj>
              </mc:Choice>
              <mc:Fallback>
                <p:oleObj name="Equation" r:id="rId4" imgW="21463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7750" y="1524000"/>
                        <a:ext cx="32194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Graduated </a:t>
            </a:r>
            <a:r>
              <a:rPr lang="en-US" dirty="0" err="1"/>
              <a:t>nonconvexity</a:t>
            </a:r>
            <a:r>
              <a:rPr lang="en-US" dirty="0"/>
              <a:t> (GNC)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Similar to MFA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Uses a descent method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Reduces a control parameter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be derived using MFA as its basis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“</a:t>
            </a:r>
            <a:r>
              <a:rPr lang="en-US" sz="2400" dirty="0"/>
              <a:t>Weak membrane</a:t>
            </a:r>
            <a:r>
              <a:rPr lang="en-US" altLang="ja-JP" sz="2400" dirty="0"/>
              <a:t>”</a:t>
            </a:r>
            <a:r>
              <a:rPr lang="en-US" sz="2400" dirty="0"/>
              <a:t> GNC is analogous to piecewise-constant MFA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But different: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Its objective function treats the presence of edges explicitly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Pixels labeled as edges don’t count in our noise term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 we must explicitly minimize the # of edge pixels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94A-A8C1-9F4C-A8F3-5A94CC3F0C0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 conductance diffusion (VCD)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Idea:</a:t>
            </a:r>
          </a:p>
          <a:p>
            <a:pPr lvl="1"/>
            <a:r>
              <a:rPr lang="en-US"/>
              <a:t>Blur an image everywhere,</a:t>
            </a:r>
          </a:p>
          <a:p>
            <a:pPr lvl="1"/>
            <a:r>
              <a:rPr lang="en-US"/>
              <a:t>except at features of interest</a:t>
            </a:r>
          </a:p>
          <a:p>
            <a:pPr lvl="2"/>
            <a:r>
              <a:rPr lang="en-US"/>
              <a:t>such as edges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64F-3872-DA44-8627-A41D023A908F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3072712"/>
              </p:ext>
            </p:extLst>
          </p:nvPr>
        </p:nvGraphicFramePr>
        <p:xfrm>
          <a:off x="838200" y="1670050"/>
          <a:ext cx="33591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4" imgW="1079500" imgH="393700" progId="Equation.3">
                  <p:embed/>
                </p:oleObj>
              </mc:Choice>
              <mc:Fallback>
                <p:oleObj name="Equation" r:id="rId4" imgW="1079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670050"/>
                        <a:ext cx="3359150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Where:</a:t>
            </a:r>
          </a:p>
          <a:p>
            <a:pPr lvl="1"/>
            <a:r>
              <a:rPr lang="en-US" sz="2400" dirty="0"/>
              <a:t>t = time</a:t>
            </a:r>
          </a:p>
          <a:p>
            <a:pPr lvl="1"/>
            <a:r>
              <a:rPr lang="en-US" sz="2400" dirty="0">
                <a:sym typeface="Symbol" charset="0"/>
              </a:rPr>
              <a:t>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baseline="-25000" dirty="0">
                <a:latin typeface="Times New Roman" charset="0"/>
              </a:rPr>
              <a:t>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>
                <a:sym typeface="Symbol" charset="0"/>
              </a:rPr>
              <a:t> = spatial gradient of </a:t>
            </a:r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>
                <a:sym typeface="Symbol" charset="0"/>
              </a:rPr>
              <a:t> at pixel </a:t>
            </a:r>
            <a:r>
              <a:rPr lang="en-US" sz="2400" i="1" dirty="0" err="1">
                <a:latin typeface="Times New Roman" charset="0"/>
              </a:rPr>
              <a:t>i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400" i="1" dirty="0">
                <a:latin typeface="Times New Roman" charset="0"/>
              </a:rPr>
              <a:t>c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dirty="0"/>
              <a:t> = conductivity (to blurring)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330-552B-E64E-8721-6F451B790189}" type="slidenum">
              <a:rPr lang="en-US"/>
              <a:pPr/>
              <a:t>26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VCD simulates the diffusion eq.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62000" y="3124200"/>
            <a:ext cx="1111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>
                <a:solidFill>
                  <a:schemeClr val="accent2"/>
                </a:solidFill>
                <a:latin typeface="+mn-lt"/>
              </a:rPr>
              <a:t>temporal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  <a:latin typeface="+mn-lt"/>
              </a:rPr>
              <a:t>derivative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1219200" y="2819400"/>
            <a:ext cx="762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67000" y="3124200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>
                <a:solidFill>
                  <a:schemeClr val="accent2"/>
                </a:solidFill>
                <a:latin typeface="+mn-lt"/>
              </a:rPr>
              <a:t>spatial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  <a:latin typeface="+mn-lt"/>
              </a:rPr>
              <a:t>derivative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3276600" y="25908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Isotropic</a:t>
            </a:r>
            <a:r>
              <a:rPr lang="en-US" dirty="0"/>
              <a:t> diffusion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/>
              <a:t> is constant across all pixels:</a:t>
            </a:r>
          </a:p>
          <a:p>
            <a:pPr lvl="1"/>
            <a:r>
              <a:rPr lang="en-US" i="1" dirty="0"/>
              <a:t>Isotropic</a:t>
            </a:r>
            <a:r>
              <a:rPr lang="en-US" dirty="0"/>
              <a:t> diffusion</a:t>
            </a:r>
          </a:p>
          <a:p>
            <a:pPr lvl="2"/>
            <a:r>
              <a:rPr lang="en-US" dirty="0"/>
              <a:t>Not really VCD</a:t>
            </a:r>
          </a:p>
          <a:p>
            <a:pPr lvl="1"/>
            <a:r>
              <a:rPr lang="en-US" dirty="0"/>
              <a:t>Isotropic diffusion is equivalent to convolution with a Gaussian</a:t>
            </a:r>
          </a:p>
          <a:p>
            <a:pPr lvl="1"/>
            <a:r>
              <a:rPr lang="en-US" dirty="0"/>
              <a:t>The Gaussian’s variance is defined in terms of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CE7-8627-F441-8607-7E76B53D0A1A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VCD</a:t>
            </a:r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i="1" dirty="0">
                <a:latin typeface="Times New Roman" charset="0"/>
              </a:rPr>
              <a:t>c</a:t>
            </a:r>
            <a:r>
              <a:rPr lang="en-US" sz="2800" i="1" baseline="-25000" dirty="0">
                <a:latin typeface="Times New Roman" charset="0"/>
              </a:rPr>
              <a:t>i</a:t>
            </a:r>
            <a:r>
              <a:rPr lang="en-US" sz="2800" dirty="0"/>
              <a:t> is a function of spatial coordinates, parameterized by </a:t>
            </a:r>
            <a:r>
              <a:rPr lang="en-US" sz="2800" i="1" dirty="0" err="1">
                <a:latin typeface="Times New Roman" charset="0"/>
              </a:rPr>
              <a:t>i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Typically a property of the local image intensities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be thought of as a factor by which space is locally compressed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smooth except at edges: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>
                <a:latin typeface="Times New Roman" charset="0"/>
              </a:rPr>
              <a:t>c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dirty="0"/>
              <a:t> be small if </a:t>
            </a:r>
            <a:r>
              <a:rPr lang="en-US" sz="2400" i="1" dirty="0" err="1">
                <a:latin typeface="Times New Roman" charset="0"/>
              </a:rPr>
              <a:t>i</a:t>
            </a:r>
            <a:r>
              <a:rPr lang="en-US" sz="2400" dirty="0"/>
              <a:t> is an edge pixel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Little smoothing occurs because </a:t>
            </a:r>
            <a:r>
              <a:rPr lang="en-US" altLang="ja-JP" sz="2000" dirty="0"/>
              <a:t>“</a:t>
            </a:r>
            <a:r>
              <a:rPr lang="en-US" sz="2000" dirty="0"/>
              <a:t>space is stretched</a:t>
            </a:r>
            <a:r>
              <a:rPr lang="en-US" altLang="ja-JP" sz="2000" dirty="0"/>
              <a:t>”</a:t>
            </a:r>
            <a:r>
              <a:rPr lang="en-US" sz="2000" dirty="0"/>
              <a:t> or </a:t>
            </a:r>
            <a:r>
              <a:rPr lang="en-US" altLang="ja-JP" sz="2000" dirty="0"/>
              <a:t>“</a:t>
            </a:r>
            <a:r>
              <a:rPr lang="en-US" sz="2000" dirty="0"/>
              <a:t>little heat flows</a:t>
            </a:r>
            <a:r>
              <a:rPr lang="en-US" altLang="ja-JP" sz="2000" dirty="0"/>
              <a:t>”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>
                <a:latin typeface="Times New Roman" charset="0"/>
              </a:rPr>
              <a:t>c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dirty="0"/>
              <a:t> be large at all other pixels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More smoothing occurs in the vicinity of pixel </a:t>
            </a:r>
            <a:r>
              <a:rPr lang="en-US" sz="2000" i="1" dirty="0" err="1">
                <a:latin typeface="Times New Roman" charset="0"/>
              </a:rPr>
              <a:t>i</a:t>
            </a:r>
            <a:r>
              <a:rPr lang="en-US" sz="2000" dirty="0"/>
              <a:t> because </a:t>
            </a:r>
            <a:r>
              <a:rPr lang="en-US" altLang="ja-JP" sz="2000" dirty="0"/>
              <a:t>“</a:t>
            </a:r>
            <a:r>
              <a:rPr lang="en-US" sz="2000" dirty="0"/>
              <a:t>space is compressed</a:t>
            </a:r>
            <a:r>
              <a:rPr lang="en-US" altLang="ja-JP" sz="2000" dirty="0"/>
              <a:t>”</a:t>
            </a:r>
            <a:r>
              <a:rPr lang="en-US" sz="2000" dirty="0"/>
              <a:t> or </a:t>
            </a:r>
            <a:r>
              <a:rPr lang="en-US" altLang="ja-JP" sz="2000" dirty="0"/>
              <a:t>“</a:t>
            </a:r>
            <a:r>
              <a:rPr lang="en-US" sz="2000" dirty="0"/>
              <a:t>heat flows easily</a:t>
            </a:r>
            <a:r>
              <a:rPr lang="en-US" altLang="ja-JP" sz="2000" dirty="0"/>
              <a:t>”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36A-95B4-6E45-A3B8-A5DED7BF83F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VCD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A.K.A. Anisotropic diffusion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With repetition, produces a nearly piecewise uniform result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Like MFA and GNC formulations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Equivalent to MFA w/o a noise term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Edge-oriented VCD: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VCD + diffuse tangential to edges when near edges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Biased Anisotropic diffusion (BAD)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Equivalent to MAP image restoration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60BD-2E44-CE4D-B53F-D7C171426CD1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an “un-degrader</a:t>
            </a:r>
            <a:r>
              <a:rPr lang="en-US" altLang="ja-JP" dirty="0"/>
              <a:t>”</a:t>
            </a:r>
            <a:r>
              <a:rPr lang="en-US" dirty="0"/>
              <a:t>…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 extract </a:t>
            </a:r>
            <a:r>
              <a:rPr lang="en-US" altLang="ja-JP" dirty="0"/>
              <a:t>“</a:t>
            </a:r>
            <a:r>
              <a:rPr lang="en-US" dirty="0"/>
              <a:t>clean</a:t>
            </a:r>
            <a:r>
              <a:rPr lang="en-US" altLang="ja-JP" dirty="0"/>
              <a:t>”</a:t>
            </a:r>
            <a:r>
              <a:rPr lang="en-US" dirty="0"/>
              <a:t> features for segmentation, registration, etc.</a:t>
            </a:r>
          </a:p>
          <a:p>
            <a:pPr>
              <a:lnSpc>
                <a:spcPct val="90000"/>
              </a:lnSpc>
            </a:pPr>
            <a:r>
              <a:rPr lang="en-US" dirty="0"/>
              <a:t>Restoration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A-posteriori</a:t>
            </a:r>
            <a:r>
              <a:rPr lang="en-US" dirty="0"/>
              <a:t> image restoration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Removes degradations from images</a:t>
            </a:r>
          </a:p>
          <a:p>
            <a:pPr>
              <a:lnSpc>
                <a:spcPct val="90000"/>
              </a:lnSpc>
            </a:pPr>
            <a:r>
              <a:rPr lang="en-US" dirty="0"/>
              <a:t>Feature extraction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Iterative image feature extraction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Extracts features from noisy images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C95B-010A-3B45-9619-BA8CF508369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r="26351" b="5810"/>
          <a:stretch/>
        </p:blipFill>
        <p:spPr bwMode="auto">
          <a:xfrm>
            <a:off x="838200" y="1524000"/>
            <a:ext cx="3200400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-367" r="26368" b="5946"/>
          <a:stretch/>
        </p:blipFill>
        <p:spPr bwMode="auto">
          <a:xfrm>
            <a:off x="4495800" y="1517775"/>
            <a:ext cx="3200400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685800" y="5029200"/>
            <a:ext cx="77724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From the Scientific Applications and Visualization Group at NIST</a:t>
            </a:r>
          </a:p>
          <a:p>
            <a:r>
              <a:rPr lang="en-US" dirty="0"/>
              <a:t>http://math.nist.gov/mcsd/savg/software/filters/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5EE3-0E84-F340-9D59-DD0718BAFE67}" type="slidenum">
              <a:rPr lang="en-US"/>
              <a:pPr/>
              <a:t>30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VCD Sample Images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F83CE2-C7BB-1548-A279-8656558B0D1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55800" y="1885950"/>
            <a:ext cx="1270000" cy="14859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8679B5-DFC1-A141-9726-1DC8523D29A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918200" y="1885950"/>
            <a:ext cx="1270000" cy="14859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0DF9D-4E95-B94E-A648-247B3D50449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Mirebeau</a:t>
            </a:r>
            <a:r>
              <a:rPr lang="en-US" dirty="0"/>
              <a:t> J., </a:t>
            </a:r>
            <a:r>
              <a:rPr lang="en-US" dirty="0" err="1"/>
              <a:t>Fehrenbach</a:t>
            </a:r>
            <a:r>
              <a:rPr lang="en-US" dirty="0"/>
              <a:t> J., </a:t>
            </a:r>
            <a:r>
              <a:rPr lang="en-US" dirty="0" err="1"/>
              <a:t>Risser</a:t>
            </a:r>
            <a:r>
              <a:rPr lang="en-US" dirty="0"/>
              <a:t> L., </a:t>
            </a:r>
            <a:r>
              <a:rPr lang="en-US" dirty="0" err="1"/>
              <a:t>Tobji</a:t>
            </a:r>
            <a:r>
              <a:rPr lang="en-US" dirty="0"/>
              <a:t> S., “Anisotropic Diffusion in ITK”, the </a:t>
            </a:r>
            <a:r>
              <a:rPr lang="en-US" i="1" dirty="0"/>
              <a:t>Insight Journal</a:t>
            </a:r>
          </a:p>
          <a:p>
            <a:r>
              <a:rPr lang="en-US" dirty="0"/>
              <a:t>Images copied per Creative Commons license</a:t>
            </a:r>
          </a:p>
          <a:p>
            <a:r>
              <a:rPr lang="en-US" sz="2800" dirty="0"/>
              <a:t>http://</a:t>
            </a:r>
            <a:r>
              <a:rPr lang="en-US" sz="2800" dirty="0" err="1"/>
              <a:t>www.insight-journal.org</a:t>
            </a:r>
            <a:r>
              <a:rPr lang="en-US" sz="2800" dirty="0"/>
              <a:t>/browse/publication/953</a:t>
            </a:r>
          </a:p>
          <a:p>
            <a:pPr lvl="1"/>
            <a:r>
              <a:rPr lang="en-US" sz="2400" dirty="0"/>
              <a:t>Then click on the “Download Paper” link in the top-right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FEDD0-D4DE-3B47-BFE1-18A1FCF4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CA51-5212-0846-B09B-1F34F110BBA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D18082-4F50-4248-BE74-5FF7414B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VCD Approaches:</a:t>
            </a:r>
            <a:br>
              <a:rPr lang="en-US" dirty="0"/>
            </a:br>
            <a:r>
              <a:rPr lang="en-US" sz="3600" dirty="0"/>
              <a:t>Tradeoffs and example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27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141646-421A-3F4B-A24E-867C785E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Preserving Smoothing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138420-D590-3144-B01F-F92CC334E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Other techniques constantly being developed (but none is perfect)</a:t>
            </a:r>
          </a:p>
          <a:p>
            <a:r>
              <a:rPr lang="en-US" dirty="0"/>
              <a:t>E.g., “A Brief Survey of Recent Edge-Preserving Smoothing Algorithms on Digital Images”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/abs/1503.07297</a:t>
            </a:r>
          </a:p>
          <a:p>
            <a:r>
              <a:rPr lang="en-US" dirty="0" err="1"/>
              <a:t>SimpleITK</a:t>
            </a:r>
            <a:r>
              <a:rPr lang="en-US" dirty="0"/>
              <a:t> filters:</a:t>
            </a:r>
          </a:p>
          <a:p>
            <a:pPr lvl="1"/>
            <a:r>
              <a:rPr lang="en-US" dirty="0" err="1"/>
              <a:t>BilateralImageFilter</a:t>
            </a:r>
            <a:endParaRPr lang="en-US" dirty="0"/>
          </a:p>
          <a:p>
            <a:pPr lvl="1"/>
            <a:r>
              <a:rPr lang="en-US" dirty="0"/>
              <a:t>Various types of </a:t>
            </a:r>
            <a:r>
              <a:rPr lang="en-US" dirty="0" err="1"/>
              <a:t>AnisotropicDiffusionImageFilter</a:t>
            </a:r>
            <a:endParaRPr lang="en-US" dirty="0"/>
          </a:p>
          <a:p>
            <a:pPr lvl="1"/>
            <a:r>
              <a:rPr lang="en-US" dirty="0"/>
              <a:t>Various types of </a:t>
            </a:r>
            <a:r>
              <a:rPr lang="en-US" dirty="0" err="1"/>
              <a:t>CurvatureFlowImageFilter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0A650-9DA2-0C49-9C58-D411DEFE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CA51-5212-0846-B09B-1F34F110BB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7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Congratulations!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have made it through most of the “introductory” material.</a:t>
            </a:r>
          </a:p>
          <a:p>
            <a:r>
              <a:rPr lang="en-US" sz="2400" dirty="0"/>
              <a:t>Now we’re ready for the “fun stuff.”</a:t>
            </a:r>
          </a:p>
          <a:p>
            <a:r>
              <a:rPr lang="en-US" altLang="ja-JP" sz="2400" dirty="0"/>
              <a:t>“</a:t>
            </a:r>
            <a:r>
              <a:rPr lang="en-US" sz="2400" dirty="0"/>
              <a:t>Fun stuff” (why we do image analysis):</a:t>
            </a:r>
          </a:p>
          <a:p>
            <a:pPr lvl="1"/>
            <a:r>
              <a:rPr lang="en-US" sz="2000" dirty="0"/>
              <a:t>Segmentation</a:t>
            </a:r>
          </a:p>
          <a:p>
            <a:pPr lvl="1"/>
            <a:r>
              <a:rPr lang="en-US" sz="2000" dirty="0"/>
              <a:t>Registration</a:t>
            </a:r>
          </a:p>
          <a:p>
            <a:pPr lvl="1"/>
            <a:r>
              <a:rPr lang="en-US" sz="2000" dirty="0"/>
              <a:t>Shape Analysis</a:t>
            </a:r>
          </a:p>
          <a:p>
            <a:pPr lvl="1"/>
            <a:r>
              <a:rPr lang="en-US" sz="2000" dirty="0"/>
              <a:t>Etc.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2CE8-7484-484E-99A7-DEB12313024C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relaxation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basic operation performed by: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Restoration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Feature extraction (of the type in </a:t>
            </a:r>
            <a:r>
              <a:rPr lang="en-US" sz="2000" dirty="0" err="1"/>
              <a:t>ch.</a:t>
            </a:r>
            <a:r>
              <a:rPr lang="en-US" sz="2000" dirty="0"/>
              <a:t> 6)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image </a:t>
            </a:r>
            <a:r>
              <a:rPr lang="en-US" sz="2400" i="1" dirty="0"/>
              <a:t>relaxation</a:t>
            </a:r>
            <a:r>
              <a:rPr lang="en-US" sz="2400" dirty="0"/>
              <a:t> process is a multistep algorithm with the properties that: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output of a step is the same form as the input (e.g., 256</a:t>
            </a:r>
            <a:r>
              <a:rPr lang="en-US" sz="2000" baseline="30000" dirty="0"/>
              <a:t>2</a:t>
            </a:r>
            <a:r>
              <a:rPr lang="en-US" sz="2000" dirty="0"/>
              <a:t> image to 256</a:t>
            </a:r>
            <a:r>
              <a:rPr lang="en-US" sz="2000" baseline="30000" dirty="0"/>
              <a:t>2</a:t>
            </a:r>
            <a:r>
              <a:rPr lang="en-US" sz="2000" dirty="0"/>
              <a:t> image)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Allows </a:t>
            </a:r>
            <a:r>
              <a:rPr lang="en-US" sz="1800" b="1" dirty="0"/>
              <a:t>iteration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It </a:t>
            </a:r>
            <a:r>
              <a:rPr lang="en-US" sz="2000" b="1" dirty="0"/>
              <a:t>converges</a:t>
            </a:r>
            <a:r>
              <a:rPr lang="en-US" sz="2000" dirty="0"/>
              <a:t> to a bounded result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operation on any pixel is dependent only on those pixels in some well defined, finite </a:t>
            </a:r>
            <a:r>
              <a:rPr lang="en-US" sz="2000" b="1" dirty="0"/>
              <a:t>neighborhood</a:t>
            </a:r>
            <a:r>
              <a:rPr lang="en-US" sz="2000" dirty="0"/>
              <a:t> of that pixel. (optional)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5AC6-E13A-C649-A161-70DCCC47201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Restoration:</a:t>
            </a:r>
            <a:br>
              <a:rPr lang="en-US" sz="4000"/>
            </a:br>
            <a:r>
              <a:rPr lang="en-US" sz="4000"/>
              <a:t>An inverse problem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An ideal image,  </a:t>
            </a:r>
            <a:r>
              <a:rPr lang="en-US" i="1" dirty="0">
                <a:latin typeface="Times New Roman" charset="0"/>
              </a:rPr>
              <a:t>f</a:t>
            </a:r>
            <a:endParaRPr lang="en-US" dirty="0"/>
          </a:p>
          <a:p>
            <a:pPr lvl="1"/>
            <a:r>
              <a:rPr lang="en-US" dirty="0"/>
              <a:t>A measured image, </a:t>
            </a:r>
            <a:r>
              <a:rPr lang="en-US" i="1" dirty="0">
                <a:latin typeface="Times New Roman" charset="0"/>
              </a:rPr>
              <a:t>g</a:t>
            </a:r>
            <a:endParaRPr lang="en-US" dirty="0"/>
          </a:p>
          <a:p>
            <a:pPr lvl="1"/>
            <a:r>
              <a:rPr lang="en-US" dirty="0"/>
              <a:t>A distortion operation, </a:t>
            </a:r>
            <a:r>
              <a:rPr lang="en-US" i="1" dirty="0">
                <a:latin typeface="Times New Roman" charset="0"/>
              </a:rPr>
              <a:t>D</a:t>
            </a:r>
            <a:endParaRPr lang="en-US" dirty="0"/>
          </a:p>
          <a:p>
            <a:pPr lvl="1"/>
            <a:r>
              <a:rPr lang="en-US" dirty="0"/>
              <a:t>Random noise, </a:t>
            </a:r>
            <a:r>
              <a:rPr lang="en-US" i="1" dirty="0">
                <a:latin typeface="Times New Roman" charset="0"/>
              </a:rPr>
              <a:t>n</a:t>
            </a:r>
            <a:endParaRPr lang="en-US" dirty="0"/>
          </a:p>
          <a:p>
            <a:r>
              <a:rPr lang="en-US" dirty="0"/>
              <a:t>Put it all together:</a:t>
            </a:r>
          </a:p>
          <a:p>
            <a:pPr marL="320040" lvl="1" indent="0">
              <a:buNone/>
            </a:pPr>
            <a:r>
              <a:rPr lang="en-US" dirty="0"/>
              <a:t>	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>
                <a:latin typeface="Times New Roman"/>
                <a:cs typeface="Times New Roman"/>
              </a:rPr>
              <a:t>( 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 ) +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D86D-E663-3A47-B8D0-07328601D5DC}" type="slidenum">
              <a:rPr lang="en-US"/>
              <a:pPr/>
              <a:t>5</a:t>
            </a:fld>
            <a:endParaRPr lang="en-US"/>
          </a:p>
        </p:txBody>
      </p:sp>
      <p:sp>
        <p:nvSpPr>
          <p:cNvPr id="282629" name="AutoShape 5"/>
          <p:cNvSpPr>
            <a:spLocks noChangeArrowheads="1"/>
          </p:cNvSpPr>
          <p:nvPr/>
        </p:nvSpPr>
        <p:spPr bwMode="auto">
          <a:xfrm>
            <a:off x="6248400" y="1219200"/>
            <a:ext cx="1981200" cy="1295400"/>
          </a:xfrm>
          <a:prstGeom prst="wedgeEllipseCallout">
            <a:avLst>
              <a:gd name="adj1" fmla="val -171074"/>
              <a:gd name="adj2" fmla="val 58944"/>
            </a:avLst>
          </a:prstGeom>
          <a:solidFill>
            <a:srgbClr val="9094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This is</a:t>
            </a:r>
          </a:p>
          <a:p>
            <a:pPr algn="ctr"/>
            <a:r>
              <a:rPr lang="en-US"/>
              <a:t>what we</a:t>
            </a:r>
          </a:p>
          <a:p>
            <a:pPr algn="ctr"/>
            <a:r>
              <a:rPr lang="en-US"/>
              <a:t>want</a:t>
            </a:r>
          </a:p>
        </p:txBody>
      </p:sp>
      <p:sp>
        <p:nvSpPr>
          <p:cNvPr id="282630" name="AutoShape 6"/>
          <p:cNvSpPr>
            <a:spLocks noChangeArrowheads="1"/>
          </p:cNvSpPr>
          <p:nvPr/>
        </p:nvSpPr>
        <p:spPr bwMode="auto">
          <a:xfrm>
            <a:off x="6248400" y="2895600"/>
            <a:ext cx="1981200" cy="1295400"/>
          </a:xfrm>
          <a:prstGeom prst="wedgeEllipseCallout">
            <a:avLst>
              <a:gd name="adj1" fmla="val -144822"/>
              <a:gd name="adj2" fmla="val -28696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This is</a:t>
            </a:r>
          </a:p>
          <a:p>
            <a:pPr algn="ctr"/>
            <a:r>
              <a:rPr lang="en-US"/>
              <a:t>what we</a:t>
            </a:r>
          </a:p>
          <a:p>
            <a:pPr algn="ctr"/>
            <a:r>
              <a:rPr lang="en-US"/>
              <a:t>get</a:t>
            </a:r>
          </a:p>
        </p:txBody>
      </p:sp>
      <p:sp>
        <p:nvSpPr>
          <p:cNvPr id="282631" name="AutoShape 7"/>
          <p:cNvSpPr>
            <a:spLocks noChangeArrowheads="1"/>
          </p:cNvSpPr>
          <p:nvPr/>
        </p:nvSpPr>
        <p:spPr bwMode="auto">
          <a:xfrm>
            <a:off x="2590800" y="5638800"/>
            <a:ext cx="2133600" cy="1066800"/>
          </a:xfrm>
          <a:prstGeom prst="wedgeEllipseCallout">
            <a:avLst>
              <a:gd name="adj1" fmla="val -40884"/>
              <a:gd name="adj2" fmla="val -73367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How do we</a:t>
            </a:r>
          </a:p>
          <a:p>
            <a:pPr algn="ctr"/>
            <a:r>
              <a:rPr lang="en-US" dirty="0"/>
              <a:t>extract </a:t>
            </a:r>
            <a:r>
              <a:rPr lang="en-US" i="1" dirty="0">
                <a:latin typeface="Times New Roman"/>
                <a:cs typeface="Times New Roman"/>
              </a:rPr>
              <a:t>f 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 animBg="1" autoUpdateAnimBg="0"/>
      <p:bldP spid="282630" grpId="0" animBg="1" autoUpdateAnimBg="0"/>
      <p:bldP spid="28263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Restoration is ill-posed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Even without noise</a:t>
            </a:r>
          </a:p>
          <a:p>
            <a:r>
              <a:rPr lang="en-US"/>
              <a:t>Even if the distortion is linear blur</a:t>
            </a:r>
          </a:p>
          <a:p>
            <a:pPr lvl="1"/>
            <a:r>
              <a:rPr lang="en-US"/>
              <a:t>Inverting linear blur = deconvolution</a:t>
            </a:r>
          </a:p>
          <a:p>
            <a:r>
              <a:rPr lang="en-US"/>
              <a:t>But we want restoration to be well-posed…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5500-9391-5947-B515-15511D5D75C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well-posed problem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40845"/>
            <a:ext cx="8001000" cy="4568515"/>
          </a:xfrm>
        </p:spPr>
        <p:txBody>
          <a:bodyPr/>
          <a:lstStyle/>
          <a:p>
            <a:r>
              <a:rPr lang="en-US" i="1" dirty="0">
                <a:latin typeface="Times New Roman" charset="0"/>
              </a:rPr>
              <a:t>g = D</a:t>
            </a:r>
            <a:r>
              <a:rPr lang="en-US" dirty="0"/>
              <a:t>( </a:t>
            </a:r>
            <a:r>
              <a:rPr lang="en-US" i="1" dirty="0">
                <a:latin typeface="Times New Roman" charset="0"/>
              </a:rPr>
              <a:t>f </a:t>
            </a:r>
            <a:r>
              <a:rPr lang="en-US" dirty="0"/>
              <a:t>) is well-posed if:</a:t>
            </a:r>
          </a:p>
          <a:p>
            <a:pPr lvl="1"/>
            <a:r>
              <a:rPr lang="en-US" dirty="0"/>
              <a:t>For each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/>
              <a:t>, a solution exists,</a:t>
            </a:r>
          </a:p>
          <a:p>
            <a:pPr lvl="1"/>
            <a:r>
              <a:rPr lang="en-US" dirty="0"/>
              <a:t>The solution is unique, AND</a:t>
            </a:r>
          </a:p>
          <a:p>
            <a:pPr lvl="1"/>
            <a:r>
              <a:rPr lang="en-US" dirty="0"/>
              <a:t>The solution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/>
              <a:t> continuously depends on the data </a:t>
            </a:r>
            <a:r>
              <a:rPr lang="en-US" i="1" dirty="0">
                <a:latin typeface="Times New Roman" charset="0"/>
              </a:rPr>
              <a:t>f</a:t>
            </a:r>
            <a:endParaRPr lang="en-US" dirty="0"/>
          </a:p>
          <a:p>
            <a:r>
              <a:rPr lang="en-US" dirty="0"/>
              <a:t>Otherwise, it is ill-posed</a:t>
            </a:r>
          </a:p>
          <a:p>
            <a:pPr lvl="1"/>
            <a:r>
              <a:rPr lang="en-US" dirty="0"/>
              <a:t>Usually because it has a large condition number:</a:t>
            </a:r>
          </a:p>
          <a:p>
            <a:pPr marL="502920" lvl="2" indent="0">
              <a:buNone/>
            </a:pP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&gt;&gt; 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524-E56B-6D46-9D03-E7EF405B049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 number, </a:t>
            </a:r>
            <a:r>
              <a:rPr lang="en-US" i="1">
                <a:latin typeface="Times New Roman" charset="0"/>
              </a:rPr>
              <a:t>K</a:t>
            </a:r>
            <a:endParaRPr lang="en-US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Times New Roman" charset="0"/>
              </a:rPr>
              <a:t>K</a:t>
            </a:r>
            <a:r>
              <a:rPr lang="en-US"/>
              <a:t> </a:t>
            </a:r>
            <a:r>
              <a:rPr lang="en-US">
                <a:sym typeface="Symbol" charset="0"/>
              </a:rPr>
              <a:t>  output  /   input</a:t>
            </a:r>
          </a:p>
          <a:p>
            <a:r>
              <a:rPr lang="en-US">
                <a:sym typeface="Symbol" charset="0"/>
              </a:rPr>
              <a:t>For the linear system </a:t>
            </a:r>
            <a:r>
              <a:rPr lang="en-US" i="1">
                <a:latin typeface="Times New Roman" charset="0"/>
              </a:rPr>
              <a:t>b</a:t>
            </a:r>
            <a:r>
              <a:rPr lang="en-US">
                <a:sym typeface="Symbol" charset="0"/>
              </a:rPr>
              <a:t> = </a:t>
            </a:r>
            <a:r>
              <a:rPr lang="en-US" i="1">
                <a:latin typeface="Times New Roman" charset="0"/>
              </a:rPr>
              <a:t>Ax</a:t>
            </a:r>
            <a:endParaRPr lang="en-US">
              <a:sym typeface="Symbol" charset="0"/>
            </a:endParaRPr>
          </a:p>
          <a:p>
            <a:pPr lvl="1"/>
            <a:r>
              <a:rPr lang="en-US" i="1">
                <a:latin typeface="Times New Roman" charset="0"/>
              </a:rPr>
              <a:t>K</a:t>
            </a:r>
            <a:r>
              <a:rPr lang="en-US">
                <a:sym typeface="Symbol" charset="0"/>
              </a:rPr>
              <a:t> = ||</a:t>
            </a:r>
            <a:r>
              <a:rPr lang="en-US" i="1">
                <a:latin typeface="Times New Roman" charset="0"/>
              </a:rPr>
              <a:t>A</a:t>
            </a:r>
            <a:r>
              <a:rPr lang="en-US">
                <a:sym typeface="Symbol" charset="0"/>
              </a:rPr>
              <a:t>|| ||</a:t>
            </a:r>
            <a:r>
              <a:rPr lang="en-US" i="1">
                <a:latin typeface="Times New Roman" charset="0"/>
              </a:rPr>
              <a:t>A</a:t>
            </a:r>
            <a:r>
              <a:rPr lang="en-US" baseline="30000">
                <a:sym typeface="Symbol" charset="0"/>
              </a:rPr>
              <a:t>-1</a:t>
            </a:r>
            <a:r>
              <a:rPr lang="en-US">
                <a:sym typeface="Symbol" charset="0"/>
              </a:rPr>
              <a:t>||</a:t>
            </a:r>
          </a:p>
          <a:p>
            <a:pPr lvl="1"/>
            <a:r>
              <a:rPr lang="en-US" i="1">
                <a:latin typeface="Times New Roman" charset="0"/>
              </a:rPr>
              <a:t>K</a:t>
            </a:r>
            <a:r>
              <a:rPr lang="en-US">
                <a:sym typeface="Symbol" charset="0"/>
              </a:rPr>
              <a:t>  [1,∞)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A4-6937-614F-9264-EF76C60EDA9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Times New Roman" charset="0"/>
              </a:rPr>
              <a:t>K</a:t>
            </a:r>
            <a:r>
              <a:rPr lang="en-US">
                <a:sym typeface="Symbol" charset="0"/>
              </a:rPr>
              <a:t> for convolved blur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Why is restoration ill-posed for simple blur?</a:t>
            </a:r>
          </a:p>
          <a:p>
            <a:pPr>
              <a:lnSpc>
                <a:spcPct val="90000"/>
              </a:lnSpc>
            </a:pPr>
            <a:r>
              <a:rPr lang="en-US" sz="2800"/>
              <a:t>Why not just linearize a blur kernel, and then take the inverse of that matrix?</a:t>
            </a:r>
          </a:p>
          <a:p>
            <a:pPr lvl="1">
              <a:lnSpc>
                <a:spcPct val="90000"/>
              </a:lnSpc>
            </a:pPr>
            <a:r>
              <a:rPr lang="en-US" sz="2400" i="1">
                <a:latin typeface="Times New Roman" charset="0"/>
              </a:rPr>
              <a:t>F = H</a:t>
            </a:r>
            <a:r>
              <a:rPr lang="en-US" sz="2400" i="1" baseline="30000">
                <a:latin typeface="Times New Roman" charset="0"/>
              </a:rPr>
              <a:t>-1</a:t>
            </a:r>
            <a:r>
              <a:rPr lang="en-US" sz="2400" i="1">
                <a:latin typeface="Times New Roman" charset="0"/>
              </a:rPr>
              <a:t>G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Because </a:t>
            </a:r>
            <a:r>
              <a:rPr lang="en-US" sz="2800" i="1">
                <a:latin typeface="Times New Roman" charset="0"/>
              </a:rPr>
              <a:t>H</a:t>
            </a:r>
            <a:r>
              <a:rPr lang="en-US" sz="2800"/>
              <a:t> is probably singular</a:t>
            </a:r>
          </a:p>
          <a:p>
            <a:pPr>
              <a:lnSpc>
                <a:spcPct val="90000"/>
              </a:lnSpc>
            </a:pPr>
            <a:r>
              <a:rPr lang="en-US" sz="2800"/>
              <a:t>If not, </a:t>
            </a:r>
            <a:r>
              <a:rPr lang="en-US" sz="2800" i="1">
                <a:latin typeface="Times New Roman" charset="0"/>
              </a:rPr>
              <a:t>H</a:t>
            </a:r>
            <a:r>
              <a:rPr lang="en-US" sz="2800"/>
              <a:t> almost certainly has a large </a:t>
            </a:r>
            <a:r>
              <a:rPr lang="en-US" sz="2800" i="1">
                <a:latin typeface="Times New Roman" charset="0"/>
              </a:rPr>
              <a:t>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 small amounts of noise in </a:t>
            </a:r>
            <a:r>
              <a:rPr lang="en-US" sz="2400" i="1">
                <a:latin typeface="Times New Roman" charset="0"/>
              </a:rPr>
              <a:t>G</a:t>
            </a:r>
            <a:r>
              <a:rPr lang="en-US" sz="2400"/>
              <a:t> will make the computed </a:t>
            </a:r>
            <a:r>
              <a:rPr lang="en-US" sz="2400" i="1">
                <a:latin typeface="Times New Roman" charset="0"/>
              </a:rPr>
              <a:t>F</a:t>
            </a:r>
            <a:r>
              <a:rPr lang="en-US" sz="2400"/>
              <a:t> almost meaningless</a:t>
            </a:r>
          </a:p>
          <a:p>
            <a:pPr>
              <a:lnSpc>
                <a:spcPct val="90000"/>
              </a:lnSpc>
            </a:pPr>
            <a:r>
              <a:rPr lang="en-US" sz="2800"/>
              <a:t>See the book for great examples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0DFA-0D28-1A47-B859-E7EDD765367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G 20 Light Blue Perspective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FFFF66"/>
      </a:lt2>
      <a:accent1>
        <a:srgbClr val="FF8000"/>
      </a:accent1>
      <a:accent2>
        <a:srgbClr val="71685A"/>
      </a:accent2>
      <a:accent3>
        <a:srgbClr val="FF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414100"/>
      </a:hlink>
      <a:folHlink>
        <a:srgbClr val="5252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G 20 Light Blue Perspective" id="{5AC1C4FA-7A36-1D43-80F5-462204DC1D52}" vid="{6B995E09-5273-E04E-8EC3-1BDD75B423E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 20 Light Blue Perspective</Template>
  <TotalTime>8188</TotalTime>
  <Words>2059</Words>
  <Application>Microsoft Macintosh PowerPoint</Application>
  <PresentationFormat>On-screen Show (4:3)</PresentationFormat>
  <Paragraphs>374</Paragraphs>
  <Slides>33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JG 20 Light Blue Perspective</vt:lpstr>
      <vt:lpstr>Equation</vt:lpstr>
      <vt:lpstr>Lecture 7—Image Relaxation: Restoration and Feature Extraction  ch. 6 of Machine Vision by Wesley E. Snyder &amp; Hairong Qi</vt:lpstr>
      <vt:lpstr>All images are degraded</vt:lpstr>
      <vt:lpstr>We need an “un-degrader”…</vt:lpstr>
      <vt:lpstr>Image relaxation</vt:lpstr>
      <vt:lpstr>Restoration: An inverse problem</vt:lpstr>
      <vt:lpstr>Restoration is ill-posed</vt:lpstr>
      <vt:lpstr>A well-posed problem</vt:lpstr>
      <vt:lpstr>Condition number, K</vt:lpstr>
      <vt:lpstr>K for convolved blur</vt:lpstr>
      <vt:lpstr>Regularization theory to the rescue!</vt:lpstr>
      <vt:lpstr>Digression: Statistics</vt:lpstr>
      <vt:lpstr>Maximum a posteriori (MAP) image processing algorithms</vt:lpstr>
      <vt:lpstr>Probabilities of images</vt:lpstr>
      <vt:lpstr>Probabilities of pixel values</vt:lpstr>
      <vt:lpstr>Put the math together</vt:lpstr>
      <vt:lpstr>Objective functions</vt:lpstr>
      <vt:lpstr>Purpose of the objective functions</vt:lpstr>
      <vt:lpstr>Minimization is a beast!</vt:lpstr>
      <vt:lpstr>MFA</vt:lpstr>
      <vt:lpstr>MFA: Single-Pixel Visualization</vt:lpstr>
      <vt:lpstr>Generalized objective functions for MFA</vt:lpstr>
      <vt:lpstr>R( f ): choices, choices</vt:lpstr>
      <vt:lpstr>R( f ): Piecewise-planer images</vt:lpstr>
      <vt:lpstr>Graduated nonconvexity (GNC)</vt:lpstr>
      <vt:lpstr>Variable conductance diffusion (VCD)</vt:lpstr>
      <vt:lpstr>VCD simulates the diffusion eq.</vt:lpstr>
      <vt:lpstr>Isotropic diffusion</vt:lpstr>
      <vt:lpstr>VCD</vt:lpstr>
      <vt:lpstr>VCD</vt:lpstr>
      <vt:lpstr>VCD Sample Images</vt:lpstr>
      <vt:lpstr>Various VCD Approaches: Tradeoffs and example images</vt:lpstr>
      <vt:lpstr>Edge Preserving Smoothing</vt:lpstr>
      <vt:lpstr>Congratulations!</vt:lpstr>
    </vt:vector>
  </TitlesOfParts>
  <Company>CMU Robotics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In Medical Image Analysis</dc:title>
  <dc:creator>John Galeotti</dc:creator>
  <cp:lastModifiedBy>John Michael Galeotti</cp:lastModifiedBy>
  <cp:revision>263</cp:revision>
  <cp:lastPrinted>2020-02-05T03:03:16Z</cp:lastPrinted>
  <dcterms:created xsi:type="dcterms:W3CDTF">2008-01-12T23:25:59Z</dcterms:created>
  <dcterms:modified xsi:type="dcterms:W3CDTF">2020-02-05T03:03:19Z</dcterms:modified>
</cp:coreProperties>
</file>