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18" r:id="rId1"/>
  </p:sldMasterIdLst>
  <p:notesMasterIdLst>
    <p:notesMasterId r:id="rId22"/>
  </p:notesMasterIdLst>
  <p:handoutMasterIdLst>
    <p:handoutMasterId r:id="rId23"/>
  </p:handoutMasterIdLst>
  <p:sldIdLst>
    <p:sldId id="302" r:id="rId2"/>
    <p:sldId id="26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300" r:id="rId12"/>
    <p:sldId id="290" r:id="rId13"/>
    <p:sldId id="291" r:id="rId14"/>
    <p:sldId id="292" r:id="rId15"/>
    <p:sldId id="295" r:id="rId16"/>
    <p:sldId id="293" r:id="rId17"/>
    <p:sldId id="294" r:id="rId18"/>
    <p:sldId id="296" r:id="rId19"/>
    <p:sldId id="297" r:id="rId20"/>
    <p:sldId id="29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7F01"/>
    <a:srgbClr val="AF6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5" autoAdjust="0"/>
    <p:restoredTop sz="87619" autoAdjust="0"/>
  </p:normalViewPr>
  <p:slideViewPr>
    <p:cSldViewPr>
      <p:cViewPr varScale="1">
        <p:scale>
          <a:sx n="111" d="100"/>
          <a:sy n="111" d="100"/>
        </p:scale>
        <p:origin x="173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2F024C-2FE8-1143-B5E3-658124ED2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7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F9A21D-706A-704B-9F8F-603C95269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A07C9-FFE2-6440-B085-F373AF143C36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 To print these slides in </a:t>
            </a:r>
            <a:r>
              <a:rPr lang="en-US" dirty="0" err="1"/>
              <a:t>grayscale</a:t>
            </a:r>
            <a:r>
              <a:rPr lang="en-US" dirty="0"/>
              <a:t> (e.g., on a laser printer), first change the Theme Background to “Style 1” (i.e., dark text on white background), and then tell PowerPoint’s print dialog that the “Output” is “</a:t>
            </a:r>
            <a:r>
              <a:rPr lang="en-US" dirty="0" err="1"/>
              <a:t>Grayscale</a:t>
            </a:r>
            <a:r>
              <a:rPr lang="en-US" dirty="0"/>
              <a:t>.”  Everything should be clearly legible then.  This is how I also generate the .</a:t>
            </a:r>
            <a:r>
              <a:rPr lang="en-US" dirty="0" err="1"/>
              <a:t>pdf</a:t>
            </a:r>
            <a:r>
              <a:rPr lang="en-US" dirty="0"/>
              <a:t> handouts.</a:t>
            </a:r>
          </a:p>
        </p:txBody>
      </p:sp>
    </p:spTree>
    <p:extLst>
      <p:ext uri="{BB962C8B-B14F-4D97-AF65-F5344CB8AC3E}">
        <p14:creationId xmlns:p14="http://schemas.microsoft.com/office/powerpoint/2010/main" val="63520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E26D5-CFB4-A543-8FCE-1CFB9AD3B1A8}" type="slidenum">
              <a:rPr lang="en-US"/>
              <a:pPr/>
              <a:t>10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8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3D6BC-837D-2B48-88D2-7DA2D22EBEC9}" type="slidenum">
              <a:rPr lang="en-US"/>
              <a:pPr/>
              <a:t>11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</a:t>
            </a:r>
            <a:r>
              <a:rPr lang="en-US" baseline="0" dirty="0"/>
              <a:t> discussion:  </a:t>
            </a:r>
            <a:r>
              <a:rPr lang="en-US" dirty="0"/>
              <a:t>How segmentation?</a:t>
            </a:r>
          </a:p>
        </p:txBody>
      </p:sp>
    </p:spTree>
    <p:extLst>
      <p:ext uri="{BB962C8B-B14F-4D97-AF65-F5344CB8AC3E}">
        <p14:creationId xmlns:p14="http://schemas.microsoft.com/office/powerpoint/2010/main" val="120978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05541-E630-7045-BA9D-EA219B061299}" type="slidenum">
              <a:rPr lang="en-US"/>
              <a:pPr/>
              <a:t>12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7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D7460-297A-9945-9541-1D5F9BB5545F}" type="slidenum">
              <a:rPr lang="en-US"/>
              <a:pPr/>
              <a:t>13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2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DE405-C7B9-6B48-9886-F71A157B8A3D}" type="slidenum">
              <a:rPr lang="en-US"/>
              <a:pPr/>
              <a:t>14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EC085-07E8-8847-A849-535E0CE99078}" type="slidenum">
              <a:rPr lang="en-US"/>
              <a:pPr/>
              <a:t>15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6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0421A-849C-D447-9DA1-24A073D08879}" type="slidenum">
              <a:rPr lang="en-US"/>
              <a:pPr/>
              <a:t>16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7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58AFD-9CB7-9E44-9884-839B6BA7AAD5}" type="slidenum">
              <a:rPr lang="en-US"/>
              <a:pPr/>
              <a:t>17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7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5423E-1BF9-0944-857A-2F0E2C15C331}" type="slidenum">
              <a:rPr lang="en-US"/>
              <a:pPr/>
              <a:t>18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03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D87F4-E553-B544-BF5F-455B2B4E8634}" type="slidenum">
              <a:rPr lang="en-US"/>
              <a:pPr/>
              <a:t>19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DFB22-438C-1942-A53F-C636177E0539}" type="slidenum">
              <a:rPr lang="en-US"/>
              <a:pPr/>
              <a:t>2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373D9-E708-D54C-9F92-D1B0F3DD30C9}" type="slidenum">
              <a:rPr lang="en-US"/>
              <a:pPr/>
              <a:t>20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CC7A1-9BD6-2649-97E2-8E6187B19BF2}" type="slidenum">
              <a:rPr lang="en-US"/>
              <a:pPr/>
              <a:t>3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EFD2B-776F-7947-9391-0E236A74AE2B}" type="slidenum">
              <a:rPr lang="en-US"/>
              <a:pPr/>
              <a:t>4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BB21A-15D5-E44F-AA9A-FF43546FCAEA}" type="slidenum">
              <a:rPr lang="en-US"/>
              <a:pPr/>
              <a:t>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B6881-E257-9D4B-8F6E-C095E0B91EE6}" type="slidenum">
              <a:rPr lang="en-US"/>
              <a:pPr/>
              <a:t>6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Implicit:  Zero set (</a:t>
            </a:r>
            <a:r>
              <a:rPr lang="en-US" dirty="0" err="1"/>
              <a:t>neg</a:t>
            </a:r>
            <a:r>
              <a:rPr lang="en-US" dirty="0"/>
              <a:t> = inside, </a:t>
            </a:r>
            <a:r>
              <a:rPr lang="en-US" dirty="0" err="1"/>
              <a:t>pos</a:t>
            </a:r>
            <a:r>
              <a:rPr lang="en-US" dirty="0"/>
              <a:t> = outside)</a:t>
            </a:r>
          </a:p>
        </p:txBody>
      </p:sp>
    </p:spTree>
    <p:extLst>
      <p:ext uri="{BB962C8B-B14F-4D97-AF65-F5344CB8AC3E}">
        <p14:creationId xmlns:p14="http://schemas.microsoft.com/office/powerpoint/2010/main" val="12732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FC0C9-867A-8845-86BE-C6384D55D22A}" type="slidenum">
              <a:rPr lang="en-US"/>
              <a:pPr/>
              <a:t>7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9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0D26C-2BF9-EE41-A2BE-5DAD6CAEF74B}" type="slidenum">
              <a:rPr lang="en-US"/>
              <a:pPr/>
              <a:t>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8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93182-F734-E34C-AAC6-6DF30D605DF4}" type="slidenum">
              <a:rPr lang="en-US"/>
              <a:pPr/>
              <a:t>9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3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4872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54880"/>
            <a:ext cx="7315200" cy="2057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3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58"/>
            <a:ext cx="7772400" cy="4114800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897880"/>
            <a:ext cx="7772400" cy="364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665C-B993-9443-8CC3-A6685C8799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6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37360"/>
            <a:ext cx="4267200" cy="45720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40845"/>
            <a:ext cx="3182112" cy="4568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4B6E-6900-5B48-B8B6-2CBDB01C8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7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C96C-B19B-1E4F-8225-096EB5FA8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0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1576" y="602179"/>
            <a:ext cx="1492499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7071" y="602179"/>
            <a:ext cx="6392751" cy="5708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072" y="6400800"/>
            <a:ext cx="2133600" cy="365125"/>
          </a:xfrm>
        </p:spPr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38160" y="6400800"/>
            <a:ext cx="914400" cy="365125"/>
          </a:xfrm>
        </p:spPr>
        <p:txBody>
          <a:bodyPr/>
          <a:lstStyle/>
          <a:p>
            <a:fld id="{C7C9C179-B065-424D-BD55-E13C56586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A6603D-37A1-8B45-9E2E-0D5BC50E2A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24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19913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26662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14984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409462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9059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2012 - 2022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6D71793C-5462-9B45-8138-CA06D1BF51CB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2022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21235954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44013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8824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68895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92299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302148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1726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2012 - 2022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2022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143682217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2022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2022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159102304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4252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2022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FB6B3EBE-D73B-0644-AAAF-C504ABD704A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2022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37032443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922E-1D68-514B-8B52-FD811520B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7572"/>
            <a:ext cx="77724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5097"/>
            <a:ext cx="77724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F8B-A016-D444-88B3-9AACB1662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1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37359"/>
            <a:ext cx="37947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737360"/>
            <a:ext cx="377647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E862E94-6941-AD43-856C-DB1938CD94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3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7360"/>
            <a:ext cx="3581400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1737360"/>
            <a:ext cx="35730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2359152"/>
            <a:ext cx="38100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6" y="2359152"/>
            <a:ext cx="3776474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F7747D-3AF1-9C49-8D0D-52B57CB16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59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2FEE-AB27-AF4F-8A7A-C27607382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6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644D-B70C-5445-AD99-B335AFF48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0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399" cy="1136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40845"/>
            <a:ext cx="7772400" cy="456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85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76600" y="6400800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3816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fld id="{AFE68CE4-2294-4341-B9A7-363777B96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 spc="5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sharp.bu.edu/~slehar/fourier/fourier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4</a:t>
            </a:r>
            <a:br>
              <a:rPr lang="en-US" dirty="0"/>
            </a:br>
            <a:r>
              <a:rPr lang="en-US" dirty="0"/>
              <a:t>Image Characterization</a:t>
            </a:r>
            <a:br>
              <a:rPr lang="en-US" dirty="0"/>
            </a:br>
            <a:br>
              <a:rPr lang="en-US" sz="1000" dirty="0"/>
            </a:br>
            <a:r>
              <a:rPr lang="en-US" sz="2000" dirty="0" err="1"/>
              <a:t>ch.</a:t>
            </a:r>
            <a:r>
              <a:rPr lang="en-US" sz="2000" dirty="0"/>
              <a:t> 4 of </a:t>
            </a:r>
            <a:r>
              <a:rPr lang="en-US" sz="2000" i="1" dirty="0"/>
              <a:t>Machine Vision</a:t>
            </a:r>
            <a:r>
              <a:rPr lang="en-US" sz="2000" dirty="0"/>
              <a:t> by Wesley E. Snyder &amp; </a:t>
            </a:r>
            <a:r>
              <a:rPr lang="en-US" sz="2000" dirty="0" err="1"/>
              <a:t>Hairong</a:t>
            </a:r>
            <a:r>
              <a:rPr lang="en-US" sz="2000" dirty="0"/>
              <a:t> Qi</a:t>
            </a:r>
          </a:p>
        </p:txBody>
      </p:sp>
    </p:spTree>
    <p:extLst>
      <p:ext uri="{BB962C8B-B14F-4D97-AF65-F5344CB8AC3E}">
        <p14:creationId xmlns:p14="http://schemas.microsoft.com/office/powerpoint/2010/main" val="328985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85900" y="1257300"/>
            <a:ext cx="2476500" cy="24765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181600" y="1257300"/>
            <a:ext cx="2476500" cy="2476500"/>
          </a:xfr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4612-4362-FB4B-91F6-3FF30E475554}" type="slidenum">
              <a:rPr lang="en-US"/>
              <a:pPr/>
              <a:t>10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Range Example</a:t>
            </a:r>
            <a:br>
              <a:rPr lang="en-US" dirty="0"/>
            </a:br>
            <a:r>
              <a:rPr lang="en-US" sz="2000" dirty="0"/>
              <a:t>(A slice from a Renal </a:t>
            </a:r>
            <a:r>
              <a:rPr lang="en-US" sz="2000" dirty="0" err="1"/>
              <a:t>Angio</a:t>
            </a:r>
            <a:r>
              <a:rPr lang="en-US" sz="2000" dirty="0"/>
              <a:t> CT:  8 bits, 4 bits, 3 bits, 2 bits)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5181600" y="3886200"/>
            <a:ext cx="2476500" cy="2476500"/>
          </a:xfrm>
        </p:spPr>
      </p:pic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0ED6F9C2-E412-CC4A-9720-3007584541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1485900" y="3886200"/>
            <a:ext cx="2476500" cy="2476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Aside: The Correspondence Problem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My Definition:</a:t>
            </a:r>
          </a:p>
          <a:p>
            <a:pPr lvl="1"/>
            <a:r>
              <a:rPr lang="en-US" sz="2400"/>
              <a:t>Given two different images of the same (or similar) objects,</a:t>
            </a:r>
          </a:p>
          <a:p>
            <a:pPr lvl="1">
              <a:buFont typeface="Wingdings" charset="0"/>
              <a:buNone/>
            </a:pPr>
            <a:r>
              <a:rPr lang="en-US" sz="2400"/>
              <a:t>	for any point in one image</a:t>
            </a:r>
          </a:p>
          <a:p>
            <a:pPr lvl="1">
              <a:buFont typeface="Wingdings" charset="0"/>
              <a:buNone/>
            </a:pPr>
            <a:r>
              <a:rPr lang="en-US" sz="2400"/>
              <a:t>	determine the exact corresponding point in the other image</a:t>
            </a:r>
          </a:p>
          <a:p>
            <a:r>
              <a:rPr lang="en-US" sz="2800"/>
              <a:t>Similar (identical?) to registration</a:t>
            </a:r>
          </a:p>
          <a:p>
            <a:r>
              <a:rPr lang="en-US" sz="2800"/>
              <a:t>Quite possibly, it is THE problem in computer vision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725D-27B9-2348-B794-65DF1690294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Formation:  Corruption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819400"/>
            <a:ext cx="7772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There is an ideal image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It is what we are physically measuring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 measuring device is perfect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Measuring introduces noise</a:t>
            </a:r>
            <a:endParaRPr lang="en-US" sz="6000" dirty="0"/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x,y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 =  D( 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x,y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),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where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is the distortion function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2800" dirty="0"/>
              <a:t>Often, noise is additive and independent of the ideal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A7AE-1D2C-E840-BCDD-411C6BDB5D8B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38200" y="1600200"/>
            <a:ext cx="7162800" cy="914400"/>
            <a:chOff x="838200" y="1219200"/>
            <a:chExt cx="71628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3505200" y="1219200"/>
              <a:ext cx="17526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Camera, CT, MRI, …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72200" y="1219200"/>
              <a:ext cx="18288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Measured</a:t>
              </a:r>
            </a:p>
            <a:p>
              <a:pPr algn="ctr"/>
              <a:r>
                <a:rPr lang="en-US" i="1" dirty="0">
                  <a:latin typeface="Times New Roman"/>
                  <a:cs typeface="Times New Roman"/>
                </a:rPr>
                <a:t>g</a:t>
              </a:r>
              <a:r>
                <a:rPr lang="en-US" dirty="0">
                  <a:latin typeface="Times New Roman"/>
                  <a:cs typeface="Times New Roman"/>
                </a:rPr>
                <a:t>(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dirty="0">
                  <a:latin typeface="Times New Roman"/>
                  <a:cs typeface="Times New Roman"/>
                </a:rPr>
                <a:t>,</a:t>
              </a:r>
              <a:r>
                <a:rPr lang="en-US" i="1" dirty="0">
                  <a:latin typeface="Times New Roman"/>
                  <a:cs typeface="Times New Roman"/>
                </a:rPr>
                <a:t>y</a:t>
              </a:r>
              <a:r>
                <a:rPr lang="en-US" dirty="0">
                  <a:latin typeface="Times New Roman"/>
                  <a:cs typeface="Times New Roman"/>
                </a:rPr>
                <a:t>)</a:t>
              </a:r>
            </a:p>
          </p:txBody>
        </p:sp>
        <p:cxnSp>
          <p:nvCxnSpPr>
            <p:cNvPr id="9" name="Straight Arrow Connector 8"/>
            <p:cNvCxnSpPr>
              <a:stCxn id="7" idx="3"/>
              <a:endCxn id="8" idx="1"/>
            </p:cNvCxnSpPr>
            <p:nvPr/>
          </p:nvCxnSpPr>
          <p:spPr>
            <a:xfrm>
              <a:off x="5257800" y="1676400"/>
              <a:ext cx="91440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1" idx="3"/>
              <a:endCxn id="7" idx="1"/>
            </p:cNvCxnSpPr>
            <p:nvPr/>
          </p:nvCxnSpPr>
          <p:spPr>
            <a:xfrm>
              <a:off x="2590800" y="1676400"/>
              <a:ext cx="91440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838200" y="1219200"/>
              <a:ext cx="17526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Times New Roman"/>
                </a:rPr>
                <a:t>Ideal</a:t>
              </a:r>
            </a:p>
            <a:p>
              <a:pPr algn="ctr"/>
              <a:r>
                <a:rPr lang="en-US" i="1" dirty="0">
                  <a:latin typeface="Times New Roman"/>
                  <a:cs typeface="Times New Roman"/>
                </a:rPr>
                <a:t>f</a:t>
              </a:r>
              <a:r>
                <a:rPr lang="en-US" sz="1800" i="1" dirty="0"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(</a:t>
              </a:r>
              <a:r>
                <a:rPr lang="en-US" i="1" dirty="0">
                  <a:latin typeface="Times New Roman"/>
                  <a:cs typeface="Times New Roman"/>
                </a:rPr>
                <a:t>x</a:t>
              </a:r>
              <a:r>
                <a:rPr lang="en-US" dirty="0">
                  <a:latin typeface="Times New Roman"/>
                  <a:cs typeface="Times New Roman"/>
                </a:rPr>
                <a:t>,</a:t>
              </a:r>
              <a:r>
                <a:rPr lang="en-US" i="1" dirty="0">
                  <a:latin typeface="Times New Roman"/>
                  <a:cs typeface="Times New Roman"/>
                </a:rPr>
                <a:t>y</a:t>
              </a:r>
              <a:r>
                <a:rPr lang="en-US" dirty="0">
                  <a:latin typeface="Times New Roman"/>
                  <a:cs typeface="Times New Roman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Formation:  Corruption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Noise is usually not the only distortion</a:t>
            </a:r>
          </a:p>
          <a:p>
            <a:r>
              <a:rPr lang="en-US" sz="2800" dirty="0"/>
              <a:t>If the other distortions are:</a:t>
            </a:r>
          </a:p>
          <a:p>
            <a:pPr lvl="1"/>
            <a:r>
              <a:rPr lang="en-US" sz="2400" dirty="0"/>
              <a:t>linear &amp;</a:t>
            </a:r>
          </a:p>
          <a:p>
            <a:pPr lvl="1"/>
            <a:r>
              <a:rPr lang="en-US" sz="2400" dirty="0"/>
              <a:t>space-invariant</a:t>
            </a:r>
          </a:p>
          <a:p>
            <a:pPr>
              <a:buFont typeface="Wingdings" charset="0"/>
              <a:buNone/>
            </a:pPr>
            <a:r>
              <a:rPr lang="en-US" sz="2800" dirty="0"/>
              <a:t>	then they can </a:t>
            </a:r>
            <a:r>
              <a:rPr lang="en-US" sz="2800" i="1" dirty="0"/>
              <a:t>always</a:t>
            </a:r>
            <a:r>
              <a:rPr lang="en-US" sz="2800" dirty="0"/>
              <a:t> be represented with the convolution integral!</a:t>
            </a:r>
          </a:p>
          <a:p>
            <a:r>
              <a:rPr lang="en-US" sz="2800" dirty="0"/>
              <a:t>Total corruption: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4DF3-CDA9-754B-8016-506705E108AF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97533"/>
              </p:ext>
            </p:extLst>
          </p:nvPr>
        </p:nvGraphicFramePr>
        <p:xfrm>
          <a:off x="1345324" y="5257800"/>
          <a:ext cx="581747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4" imgW="3124200" imgH="368300" progId="Equation.3">
                  <p:embed/>
                </p:oleObj>
              </mc:Choice>
              <mc:Fallback>
                <p:oleObj name="Equation" r:id="rId4" imgW="31242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5324" y="5257800"/>
                        <a:ext cx="5817476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image as a surface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Intensity </a:t>
            </a:r>
            <a:r>
              <a:rPr lang="en-US" sz="2800">
                <a:sym typeface="Symbol" charset="0"/>
              </a:rPr>
              <a:t> height</a:t>
            </a:r>
          </a:p>
          <a:p>
            <a:pPr lvl="1"/>
            <a:r>
              <a:rPr lang="en-US" sz="2400"/>
              <a:t>In 2D case, but concepts extend to ND</a:t>
            </a:r>
          </a:p>
          <a:p>
            <a:r>
              <a:rPr lang="en-US" sz="2800" i="1">
                <a:latin typeface="Times New Roman" charset="0"/>
              </a:rPr>
              <a:t>z</a:t>
            </a:r>
            <a:r>
              <a:rPr lang="en-US" sz="2800">
                <a:latin typeface="Times New Roman" charset="0"/>
              </a:rPr>
              <a:t> = </a:t>
            </a:r>
            <a:r>
              <a:rPr lang="en-US" sz="2800" i="1">
                <a:latin typeface="Times New Roman" charset="0"/>
              </a:rPr>
              <a:t>f </a:t>
            </a:r>
            <a:r>
              <a:rPr lang="en-US" sz="2800">
                <a:latin typeface="Times New Roman" charset="0"/>
              </a:rPr>
              <a:t>( </a:t>
            </a:r>
            <a:r>
              <a:rPr lang="en-US" sz="2800" i="1">
                <a:latin typeface="Times New Roman" charset="0"/>
              </a:rPr>
              <a:t>x, y </a:t>
            </a:r>
            <a:r>
              <a:rPr lang="en-US" sz="2800">
                <a:latin typeface="Times New Roman" charset="0"/>
              </a:rPr>
              <a:t>)</a:t>
            </a:r>
            <a:endParaRPr lang="en-US" sz="2800"/>
          </a:p>
          <a:p>
            <a:r>
              <a:rPr lang="en-US" sz="2800"/>
              <a:t>Describes a </a:t>
            </a:r>
            <a:r>
              <a:rPr lang="en-US" sz="2800" u="sng"/>
              <a:t>surface</a:t>
            </a:r>
            <a:r>
              <a:rPr lang="en-US" sz="2800"/>
              <a:t> in space</a:t>
            </a:r>
          </a:p>
          <a:p>
            <a:pPr lvl="1"/>
            <a:r>
              <a:rPr lang="en-US" sz="2400"/>
              <a:t>Because only one </a:t>
            </a:r>
            <a:r>
              <a:rPr lang="en-US" sz="2400" i="1">
                <a:latin typeface="Times New Roman" charset="0"/>
              </a:rPr>
              <a:t>z</a:t>
            </a:r>
            <a:r>
              <a:rPr lang="en-US" sz="2400"/>
              <a:t> value for each </a:t>
            </a:r>
            <a:r>
              <a:rPr lang="en-US" sz="2400" i="1">
                <a:latin typeface="Times New Roman" charset="0"/>
              </a:rPr>
              <a:t>x, y</a:t>
            </a:r>
            <a:r>
              <a:rPr lang="en-US" sz="2400"/>
              <a:t> pair</a:t>
            </a:r>
          </a:p>
          <a:p>
            <a:pPr lvl="1"/>
            <a:r>
              <a:rPr lang="en-US" sz="2400"/>
              <a:t>Assume surface is continuous (interpolate pixels)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1A55-6B09-AB41-A144-32CAA5BD7C7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Isophote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“</a:t>
            </a:r>
            <a:r>
              <a:rPr lang="en-US" dirty="0"/>
              <a:t>Uniform brightness</a:t>
            </a:r>
            <a:r>
              <a:rPr lang="en-US" altLang="ja-JP" dirty="0"/>
              <a:t>”</a:t>
            </a:r>
            <a:endParaRPr lang="en-US" dirty="0"/>
          </a:p>
          <a:p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Times New Roman" charset="0"/>
              </a:rPr>
              <a:t>f </a:t>
            </a:r>
            <a:r>
              <a:rPr lang="en-US" dirty="0">
                <a:latin typeface="Times New Roman" charset="0"/>
              </a:rPr>
              <a:t>( </a:t>
            </a:r>
            <a:r>
              <a:rPr lang="en-US" i="1" dirty="0">
                <a:latin typeface="Times New Roman" charset="0"/>
              </a:rPr>
              <a:t>x, y </a:t>
            </a:r>
            <a:r>
              <a:rPr lang="en-US" dirty="0">
                <a:latin typeface="Times New Roman" charset="0"/>
              </a:rPr>
              <a:t>)</a:t>
            </a:r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curve</a:t>
            </a:r>
            <a:r>
              <a:rPr lang="en-US" dirty="0"/>
              <a:t> (2D) or surface (3D) in space </a:t>
            </a:r>
          </a:p>
          <a:p>
            <a:r>
              <a:rPr lang="en-US" dirty="0"/>
              <a:t>Always perpendicular to image gradient</a:t>
            </a:r>
          </a:p>
          <a:p>
            <a:pPr lvl="1"/>
            <a:r>
              <a:rPr lang="en-US" dirty="0"/>
              <a:t>Why?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D42D7-96E8-DE4F-B19A-3D4BCB18F3F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5715000" y="1524000"/>
            <a:ext cx="3429000" cy="4572000"/>
          </a:xfrm>
        </p:spPr>
        <p:txBody>
          <a:bodyPr/>
          <a:lstStyle/>
          <a:p>
            <a:r>
              <a:rPr lang="en-US" dirty="0" err="1"/>
              <a:t>Isophotes</a:t>
            </a:r>
            <a:r>
              <a:rPr lang="en-US" dirty="0"/>
              <a:t> are like contour lines on a topography (elevation) map.</a:t>
            </a:r>
          </a:p>
          <a:p>
            <a:r>
              <a:rPr lang="en-US" dirty="0"/>
              <a:t>At any point, the gradient is always at a right angle to the </a:t>
            </a:r>
            <a:r>
              <a:rPr lang="en-US" dirty="0" err="1"/>
              <a:t>isophote</a:t>
            </a:r>
            <a:r>
              <a:rPr lang="en-US" dirty="0"/>
              <a:t>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3B1A-FF19-8B41-BBF3-2DACF6A5607B}" type="slidenum">
              <a:rPr lang="en-US"/>
              <a:pPr/>
              <a:t>16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Isophotes &amp; Gradient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600" y="1752600"/>
            <a:ext cx="5866926" cy="4718259"/>
            <a:chOff x="228600" y="1752600"/>
            <a:chExt cx="5866926" cy="4718259"/>
          </a:xfrm>
        </p:grpSpPr>
        <p:sp>
          <p:nvSpPr>
            <p:cNvPr id="2" name="Freeform 1"/>
            <p:cNvSpPr/>
            <p:nvPr/>
          </p:nvSpPr>
          <p:spPr>
            <a:xfrm>
              <a:off x="228600" y="1752600"/>
              <a:ext cx="5866926" cy="4718259"/>
            </a:xfrm>
            <a:custGeom>
              <a:avLst/>
              <a:gdLst>
                <a:gd name="connsiteX0" fmla="*/ 255946 w 5866926"/>
                <a:gd name="connsiteY0" fmla="*/ 966539 h 4718259"/>
                <a:gd name="connsiteX1" fmla="*/ 682666 w 5866926"/>
                <a:gd name="connsiteY1" fmla="*/ 356939 h 4718259"/>
                <a:gd name="connsiteX2" fmla="*/ 2389546 w 5866926"/>
                <a:gd name="connsiteY2" fmla="*/ 1339 h 4718259"/>
                <a:gd name="connsiteX3" fmla="*/ 5163226 w 5866926"/>
                <a:gd name="connsiteY3" fmla="*/ 478859 h 4718259"/>
                <a:gd name="connsiteX4" fmla="*/ 5640746 w 5866926"/>
                <a:gd name="connsiteY4" fmla="*/ 1687899 h 4718259"/>
                <a:gd name="connsiteX5" fmla="*/ 4452026 w 5866926"/>
                <a:gd name="connsiteY5" fmla="*/ 2338139 h 4718259"/>
                <a:gd name="connsiteX6" fmla="*/ 4157386 w 5866926"/>
                <a:gd name="connsiteY6" fmla="*/ 2988379 h 4718259"/>
                <a:gd name="connsiteX7" fmla="*/ 5447706 w 5866926"/>
                <a:gd name="connsiteY7" fmla="*/ 3506539 h 4718259"/>
                <a:gd name="connsiteX8" fmla="*/ 5620426 w 5866926"/>
                <a:gd name="connsiteY8" fmla="*/ 4309179 h 4718259"/>
                <a:gd name="connsiteX9" fmla="*/ 2247306 w 5866926"/>
                <a:gd name="connsiteY9" fmla="*/ 4715579 h 4718259"/>
                <a:gd name="connsiteX10" fmla="*/ 327066 w 5866926"/>
                <a:gd name="connsiteY10" fmla="*/ 4126299 h 4718259"/>
                <a:gd name="connsiteX11" fmla="*/ 1946 w 5866926"/>
                <a:gd name="connsiteY11" fmla="*/ 2287339 h 4718259"/>
                <a:gd name="connsiteX12" fmla="*/ 194986 w 5866926"/>
                <a:gd name="connsiteY12" fmla="*/ 1200219 h 4718259"/>
                <a:gd name="connsiteX13" fmla="*/ 266106 w 5866926"/>
                <a:gd name="connsiteY13" fmla="*/ 864939 h 47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66926" h="4718259">
                  <a:moveTo>
                    <a:pt x="255946" y="966539"/>
                  </a:moveTo>
                  <a:cubicBezTo>
                    <a:pt x="291506" y="742172"/>
                    <a:pt x="327066" y="517806"/>
                    <a:pt x="682666" y="356939"/>
                  </a:cubicBezTo>
                  <a:cubicBezTo>
                    <a:pt x="1038266" y="196072"/>
                    <a:pt x="1642786" y="-18981"/>
                    <a:pt x="2389546" y="1339"/>
                  </a:cubicBezTo>
                  <a:cubicBezTo>
                    <a:pt x="3136306" y="21659"/>
                    <a:pt x="4621359" y="197766"/>
                    <a:pt x="5163226" y="478859"/>
                  </a:cubicBezTo>
                  <a:cubicBezTo>
                    <a:pt x="5705093" y="759952"/>
                    <a:pt x="5759279" y="1378019"/>
                    <a:pt x="5640746" y="1687899"/>
                  </a:cubicBezTo>
                  <a:cubicBezTo>
                    <a:pt x="5522213" y="1997779"/>
                    <a:pt x="4699253" y="2121392"/>
                    <a:pt x="4452026" y="2338139"/>
                  </a:cubicBezTo>
                  <a:cubicBezTo>
                    <a:pt x="4204799" y="2554886"/>
                    <a:pt x="3991439" y="2793646"/>
                    <a:pt x="4157386" y="2988379"/>
                  </a:cubicBezTo>
                  <a:cubicBezTo>
                    <a:pt x="4323333" y="3183112"/>
                    <a:pt x="5203866" y="3286406"/>
                    <a:pt x="5447706" y="3506539"/>
                  </a:cubicBezTo>
                  <a:cubicBezTo>
                    <a:pt x="5691546" y="3726672"/>
                    <a:pt x="6153826" y="4107672"/>
                    <a:pt x="5620426" y="4309179"/>
                  </a:cubicBezTo>
                  <a:cubicBezTo>
                    <a:pt x="5087026" y="4510686"/>
                    <a:pt x="3129533" y="4746059"/>
                    <a:pt x="2247306" y="4715579"/>
                  </a:cubicBezTo>
                  <a:cubicBezTo>
                    <a:pt x="1365079" y="4685099"/>
                    <a:pt x="701293" y="4531006"/>
                    <a:pt x="327066" y="4126299"/>
                  </a:cubicBezTo>
                  <a:cubicBezTo>
                    <a:pt x="-47161" y="3721592"/>
                    <a:pt x="23959" y="2775019"/>
                    <a:pt x="1946" y="2287339"/>
                  </a:cubicBezTo>
                  <a:cubicBezTo>
                    <a:pt x="-20067" y="1799659"/>
                    <a:pt x="150959" y="1437286"/>
                    <a:pt x="194986" y="1200219"/>
                  </a:cubicBezTo>
                  <a:cubicBezTo>
                    <a:pt x="239013" y="963152"/>
                    <a:pt x="266106" y="864939"/>
                    <a:pt x="266106" y="86493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32580" y="2607749"/>
              <a:ext cx="3892446" cy="3221005"/>
            </a:xfrm>
            <a:custGeom>
              <a:avLst/>
              <a:gdLst>
                <a:gd name="connsiteX0" fmla="*/ 213966 w 3892446"/>
                <a:gd name="connsiteY0" fmla="*/ 294270 h 3221005"/>
                <a:gd name="connsiteX1" fmla="*/ 1240126 w 3892446"/>
                <a:gd name="connsiteY1" fmla="*/ 40270 h 3221005"/>
                <a:gd name="connsiteX2" fmla="*/ 3282286 w 3892446"/>
                <a:gd name="connsiteY2" fmla="*/ 50430 h 3221005"/>
                <a:gd name="connsiteX3" fmla="*/ 3851246 w 3892446"/>
                <a:gd name="connsiteY3" fmla="*/ 517790 h 3221005"/>
                <a:gd name="connsiteX4" fmla="*/ 3312766 w 3892446"/>
                <a:gd name="connsiteY4" fmla="*/ 914030 h 3221005"/>
                <a:gd name="connsiteX5" fmla="*/ 3028286 w 3892446"/>
                <a:gd name="connsiteY5" fmla="*/ 1858910 h 3221005"/>
                <a:gd name="connsiteX6" fmla="*/ 3048606 w 3892446"/>
                <a:gd name="connsiteY6" fmla="*/ 2153550 h 3221005"/>
                <a:gd name="connsiteX7" fmla="*/ 3709006 w 3892446"/>
                <a:gd name="connsiteY7" fmla="*/ 2692030 h 3221005"/>
                <a:gd name="connsiteX8" fmla="*/ 3861406 w 3892446"/>
                <a:gd name="connsiteY8" fmla="*/ 2966350 h 3221005"/>
                <a:gd name="connsiteX9" fmla="*/ 3627726 w 3892446"/>
                <a:gd name="connsiteY9" fmla="*/ 3169550 h 3221005"/>
                <a:gd name="connsiteX10" fmla="*/ 1423006 w 3892446"/>
                <a:gd name="connsiteY10" fmla="*/ 3169550 h 3221005"/>
                <a:gd name="connsiteX11" fmla="*/ 224126 w 3892446"/>
                <a:gd name="connsiteY11" fmla="*/ 2590430 h 3221005"/>
                <a:gd name="connsiteX12" fmla="*/ 606 w 3892446"/>
                <a:gd name="connsiteY12" fmla="*/ 1015630 h 3221005"/>
                <a:gd name="connsiteX13" fmla="*/ 213966 w 3892446"/>
                <a:gd name="connsiteY13" fmla="*/ 294270 h 322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2446" h="3221005">
                  <a:moveTo>
                    <a:pt x="213966" y="294270"/>
                  </a:moveTo>
                  <a:cubicBezTo>
                    <a:pt x="420553" y="131710"/>
                    <a:pt x="728740" y="80910"/>
                    <a:pt x="1240126" y="40270"/>
                  </a:cubicBezTo>
                  <a:cubicBezTo>
                    <a:pt x="1751512" y="-370"/>
                    <a:pt x="2847099" y="-29157"/>
                    <a:pt x="3282286" y="50430"/>
                  </a:cubicBezTo>
                  <a:cubicBezTo>
                    <a:pt x="3717473" y="130017"/>
                    <a:pt x="3846166" y="373857"/>
                    <a:pt x="3851246" y="517790"/>
                  </a:cubicBezTo>
                  <a:cubicBezTo>
                    <a:pt x="3856326" y="661723"/>
                    <a:pt x="3449926" y="690510"/>
                    <a:pt x="3312766" y="914030"/>
                  </a:cubicBezTo>
                  <a:cubicBezTo>
                    <a:pt x="3175606" y="1137550"/>
                    <a:pt x="3072313" y="1652323"/>
                    <a:pt x="3028286" y="1858910"/>
                  </a:cubicBezTo>
                  <a:cubicBezTo>
                    <a:pt x="2984259" y="2065497"/>
                    <a:pt x="2935153" y="2014697"/>
                    <a:pt x="3048606" y="2153550"/>
                  </a:cubicBezTo>
                  <a:cubicBezTo>
                    <a:pt x="3162059" y="2292403"/>
                    <a:pt x="3573539" y="2556563"/>
                    <a:pt x="3709006" y="2692030"/>
                  </a:cubicBezTo>
                  <a:cubicBezTo>
                    <a:pt x="3844473" y="2827497"/>
                    <a:pt x="3874953" y="2886763"/>
                    <a:pt x="3861406" y="2966350"/>
                  </a:cubicBezTo>
                  <a:cubicBezTo>
                    <a:pt x="3847859" y="3045937"/>
                    <a:pt x="4034126" y="3135683"/>
                    <a:pt x="3627726" y="3169550"/>
                  </a:cubicBezTo>
                  <a:cubicBezTo>
                    <a:pt x="3221326" y="3203417"/>
                    <a:pt x="1990273" y="3266070"/>
                    <a:pt x="1423006" y="3169550"/>
                  </a:cubicBezTo>
                  <a:cubicBezTo>
                    <a:pt x="855739" y="3073030"/>
                    <a:pt x="461193" y="2949417"/>
                    <a:pt x="224126" y="2590430"/>
                  </a:cubicBezTo>
                  <a:cubicBezTo>
                    <a:pt x="-12941" y="2231443"/>
                    <a:pt x="-1087" y="1400017"/>
                    <a:pt x="606" y="1015630"/>
                  </a:cubicBezTo>
                  <a:cubicBezTo>
                    <a:pt x="2299" y="631243"/>
                    <a:pt x="7379" y="456830"/>
                    <a:pt x="213966" y="294270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637710" y="3040764"/>
              <a:ext cx="2771397" cy="2422119"/>
            </a:xfrm>
            <a:custGeom>
              <a:avLst/>
              <a:gdLst>
                <a:gd name="connsiteX0" fmla="*/ 269236 w 2771397"/>
                <a:gd name="connsiteY0" fmla="*/ 409895 h 2422119"/>
                <a:gd name="connsiteX1" fmla="*/ 1041396 w 2771397"/>
                <a:gd name="connsiteY1" fmla="*/ 115255 h 2422119"/>
                <a:gd name="connsiteX2" fmla="*/ 1844036 w 2771397"/>
                <a:gd name="connsiteY2" fmla="*/ 44135 h 2422119"/>
                <a:gd name="connsiteX3" fmla="*/ 2585716 w 2771397"/>
                <a:gd name="connsiteY3" fmla="*/ 3495 h 2422119"/>
                <a:gd name="connsiteX4" fmla="*/ 2727956 w 2771397"/>
                <a:gd name="connsiteY4" fmla="*/ 13655 h 2422119"/>
                <a:gd name="connsiteX5" fmla="*/ 2738116 w 2771397"/>
                <a:gd name="connsiteY5" fmla="*/ 105095 h 2422119"/>
                <a:gd name="connsiteX6" fmla="*/ 2321556 w 2771397"/>
                <a:gd name="connsiteY6" fmla="*/ 196535 h 2422119"/>
                <a:gd name="connsiteX7" fmla="*/ 1996436 w 2771397"/>
                <a:gd name="connsiteY7" fmla="*/ 917895 h 2422119"/>
                <a:gd name="connsiteX8" fmla="*/ 1925316 w 2771397"/>
                <a:gd name="connsiteY8" fmla="*/ 1659575 h 2422119"/>
                <a:gd name="connsiteX9" fmla="*/ 2433316 w 2771397"/>
                <a:gd name="connsiteY9" fmla="*/ 2208215 h 2422119"/>
                <a:gd name="connsiteX10" fmla="*/ 2494276 w 2771397"/>
                <a:gd name="connsiteY10" fmla="*/ 2309815 h 2422119"/>
                <a:gd name="connsiteX11" fmla="*/ 2463796 w 2771397"/>
                <a:gd name="connsiteY11" fmla="*/ 2411415 h 2422119"/>
                <a:gd name="connsiteX12" fmla="*/ 309876 w 2771397"/>
                <a:gd name="connsiteY12" fmla="*/ 2035495 h 2422119"/>
                <a:gd name="connsiteX13" fmla="*/ 15236 w 2771397"/>
                <a:gd name="connsiteY13" fmla="*/ 938215 h 2422119"/>
                <a:gd name="connsiteX14" fmla="*/ 320036 w 2771397"/>
                <a:gd name="connsiteY14" fmla="*/ 369255 h 2422119"/>
                <a:gd name="connsiteX15" fmla="*/ 96516 w 2771397"/>
                <a:gd name="connsiteY15" fmla="*/ 653735 h 242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1397" h="2422119">
                  <a:moveTo>
                    <a:pt x="269236" y="409895"/>
                  </a:moveTo>
                  <a:cubicBezTo>
                    <a:pt x="524082" y="293055"/>
                    <a:pt x="778929" y="176215"/>
                    <a:pt x="1041396" y="115255"/>
                  </a:cubicBezTo>
                  <a:cubicBezTo>
                    <a:pt x="1303863" y="54295"/>
                    <a:pt x="1586649" y="62762"/>
                    <a:pt x="1844036" y="44135"/>
                  </a:cubicBezTo>
                  <a:cubicBezTo>
                    <a:pt x="2101423" y="25508"/>
                    <a:pt x="2438396" y="8575"/>
                    <a:pt x="2585716" y="3495"/>
                  </a:cubicBezTo>
                  <a:cubicBezTo>
                    <a:pt x="2733036" y="-1585"/>
                    <a:pt x="2702556" y="-3278"/>
                    <a:pt x="2727956" y="13655"/>
                  </a:cubicBezTo>
                  <a:cubicBezTo>
                    <a:pt x="2753356" y="30588"/>
                    <a:pt x="2805849" y="74615"/>
                    <a:pt x="2738116" y="105095"/>
                  </a:cubicBezTo>
                  <a:cubicBezTo>
                    <a:pt x="2670383" y="135575"/>
                    <a:pt x="2445169" y="61068"/>
                    <a:pt x="2321556" y="196535"/>
                  </a:cubicBezTo>
                  <a:cubicBezTo>
                    <a:pt x="2197943" y="332002"/>
                    <a:pt x="2062476" y="674055"/>
                    <a:pt x="1996436" y="917895"/>
                  </a:cubicBezTo>
                  <a:cubicBezTo>
                    <a:pt x="1930396" y="1161735"/>
                    <a:pt x="1852503" y="1444522"/>
                    <a:pt x="1925316" y="1659575"/>
                  </a:cubicBezTo>
                  <a:cubicBezTo>
                    <a:pt x="1998129" y="1874628"/>
                    <a:pt x="2338489" y="2099842"/>
                    <a:pt x="2433316" y="2208215"/>
                  </a:cubicBezTo>
                  <a:cubicBezTo>
                    <a:pt x="2528143" y="2316588"/>
                    <a:pt x="2489196" y="2275948"/>
                    <a:pt x="2494276" y="2309815"/>
                  </a:cubicBezTo>
                  <a:cubicBezTo>
                    <a:pt x="2499356" y="2343682"/>
                    <a:pt x="2827863" y="2457135"/>
                    <a:pt x="2463796" y="2411415"/>
                  </a:cubicBezTo>
                  <a:cubicBezTo>
                    <a:pt x="2099729" y="2365695"/>
                    <a:pt x="717969" y="2281028"/>
                    <a:pt x="309876" y="2035495"/>
                  </a:cubicBezTo>
                  <a:cubicBezTo>
                    <a:pt x="-98217" y="1789962"/>
                    <a:pt x="13543" y="1215922"/>
                    <a:pt x="15236" y="938215"/>
                  </a:cubicBezTo>
                  <a:cubicBezTo>
                    <a:pt x="16929" y="660508"/>
                    <a:pt x="306489" y="416668"/>
                    <a:pt x="320036" y="369255"/>
                  </a:cubicBezTo>
                  <a:cubicBezTo>
                    <a:pt x="333583" y="321842"/>
                    <a:pt x="96516" y="653735"/>
                    <a:pt x="96516" y="65373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rot="17318196">
              <a:off x="4055114" y="3410973"/>
              <a:ext cx="304800" cy="9144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43294" y="3650721"/>
              <a:ext cx="1115842" cy="1061075"/>
            </a:xfrm>
            <a:custGeom>
              <a:avLst/>
              <a:gdLst>
                <a:gd name="connsiteX0" fmla="*/ 193506 w 1115842"/>
                <a:gd name="connsiteY0" fmla="*/ 291359 h 1061075"/>
                <a:gd name="connsiteX1" fmla="*/ 671026 w 1115842"/>
                <a:gd name="connsiteY1" fmla="*/ 88159 h 1061075"/>
                <a:gd name="connsiteX2" fmla="*/ 1097746 w 1115842"/>
                <a:gd name="connsiteY2" fmla="*/ 37359 h 1061075"/>
                <a:gd name="connsiteX3" fmla="*/ 1036786 w 1115842"/>
                <a:gd name="connsiteY3" fmla="*/ 636799 h 1061075"/>
                <a:gd name="connsiteX4" fmla="*/ 1036786 w 1115842"/>
                <a:gd name="connsiteY4" fmla="*/ 1012719 h 1061075"/>
                <a:gd name="connsiteX5" fmla="*/ 477986 w 1115842"/>
                <a:gd name="connsiteY5" fmla="*/ 1033039 h 1061075"/>
                <a:gd name="connsiteX6" fmla="*/ 10626 w 1115842"/>
                <a:gd name="connsiteY6" fmla="*/ 799359 h 1061075"/>
                <a:gd name="connsiteX7" fmla="*/ 193506 w 1115842"/>
                <a:gd name="connsiteY7" fmla="*/ 291359 h 106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842" h="1061075">
                  <a:moveTo>
                    <a:pt x="193506" y="291359"/>
                  </a:moveTo>
                  <a:cubicBezTo>
                    <a:pt x="303573" y="172826"/>
                    <a:pt x="520319" y="130492"/>
                    <a:pt x="671026" y="88159"/>
                  </a:cubicBezTo>
                  <a:cubicBezTo>
                    <a:pt x="821733" y="45826"/>
                    <a:pt x="1036786" y="-54081"/>
                    <a:pt x="1097746" y="37359"/>
                  </a:cubicBezTo>
                  <a:cubicBezTo>
                    <a:pt x="1158706" y="128799"/>
                    <a:pt x="1046946" y="474239"/>
                    <a:pt x="1036786" y="636799"/>
                  </a:cubicBezTo>
                  <a:cubicBezTo>
                    <a:pt x="1026626" y="799359"/>
                    <a:pt x="1129919" y="946679"/>
                    <a:pt x="1036786" y="1012719"/>
                  </a:cubicBezTo>
                  <a:cubicBezTo>
                    <a:pt x="943653" y="1078759"/>
                    <a:pt x="649013" y="1068599"/>
                    <a:pt x="477986" y="1033039"/>
                  </a:cubicBezTo>
                  <a:cubicBezTo>
                    <a:pt x="306959" y="997479"/>
                    <a:pt x="58039" y="922972"/>
                    <a:pt x="10626" y="799359"/>
                  </a:cubicBezTo>
                  <a:cubicBezTo>
                    <a:pt x="-36787" y="675746"/>
                    <a:pt x="83439" y="409892"/>
                    <a:pt x="193506" y="291359"/>
                  </a:cubicBez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Curved Connector 16"/>
          <p:cNvCxnSpPr/>
          <p:nvPr/>
        </p:nvCxnSpPr>
        <p:spPr>
          <a:xfrm rot="10800000">
            <a:off x="4191000" y="3886200"/>
            <a:ext cx="1828800" cy="533400"/>
          </a:xfrm>
          <a:prstGeom prst="curvedConnector3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Ridges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definition:</a:t>
            </a:r>
          </a:p>
          <a:p>
            <a:pPr lvl="1"/>
            <a:r>
              <a:rPr lang="en-US" dirty="0"/>
              <a:t>Local maxima of the rate of change of gradient direction</a:t>
            </a:r>
          </a:p>
          <a:p>
            <a:pPr lvl="1"/>
            <a:r>
              <a:rPr lang="en-US" dirty="0"/>
              <a:t>Sound confusing?</a:t>
            </a:r>
          </a:p>
          <a:p>
            <a:pPr lvl="1"/>
            <a:r>
              <a:rPr lang="en-US" dirty="0"/>
              <a:t>Just think of ridge lines along a mountain</a:t>
            </a:r>
          </a:p>
          <a:p>
            <a:pPr lvl="1"/>
            <a:r>
              <a:rPr lang="en-US" dirty="0"/>
              <a:t>If you need it, look it up</a:t>
            </a:r>
          </a:p>
          <a:p>
            <a:pPr lvl="2"/>
            <a:r>
              <a:rPr lang="en-US" dirty="0"/>
              <a:t>Snyder references </a:t>
            </a:r>
            <a:r>
              <a:rPr lang="en-US" dirty="0" err="1"/>
              <a:t>Maintz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72BA-41F8-6D4C-B68B-29FC9F7789E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Medial Axis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Skeletal representation</a:t>
            </a:r>
          </a:p>
          <a:p>
            <a:r>
              <a:rPr lang="en-US" dirty="0"/>
              <a:t>Defined for binary images</a:t>
            </a:r>
          </a:p>
          <a:p>
            <a:pPr lvl="1"/>
            <a:r>
              <a:rPr lang="en-US" dirty="0"/>
              <a:t>This includes segmented images!</a:t>
            </a:r>
          </a:p>
          <a:p>
            <a:r>
              <a:rPr lang="en-US" altLang="ja-JP" dirty="0"/>
              <a:t>“</a:t>
            </a:r>
            <a:r>
              <a:rPr lang="en-US" dirty="0"/>
              <a:t>Ridges in scale-space</a:t>
            </a:r>
            <a:r>
              <a:rPr lang="en-US" altLang="ja-JP" dirty="0"/>
              <a:t>”</a:t>
            </a:r>
            <a:endParaRPr lang="en-US" dirty="0"/>
          </a:p>
          <a:p>
            <a:pPr lvl="1"/>
            <a:r>
              <a:rPr lang="en-US" dirty="0"/>
              <a:t>Details have to wait (</a:t>
            </a:r>
            <a:r>
              <a:rPr lang="en-US" dirty="0" err="1"/>
              <a:t>ch.</a:t>
            </a:r>
            <a:r>
              <a:rPr lang="en-US" dirty="0"/>
              <a:t> 9)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00B9-9113-F940-A701-CFEE02799C48}" type="slidenum">
              <a:rPr lang="en-US"/>
              <a:pPr/>
              <a:t>18</a:t>
            </a:fld>
            <a:endParaRPr lang="en-US"/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692525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5197475" y="6156325"/>
            <a:ext cx="2471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Image courtesy of TranscenData Europe</a:t>
            </a:r>
          </a:p>
          <a:p>
            <a:r>
              <a:rPr lang="en-US" sz="1000"/>
              <a:t>http://www.fegs.co.uk/motech.html</a:t>
            </a: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67200"/>
            <a:ext cx="2595562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1146175" y="6370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1885950" y="6553200"/>
            <a:ext cx="3219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http://sog1.me.qub.ac.uk/Research/medial/medial.php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Neighborhoods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40845"/>
            <a:ext cx="6400800" cy="4568515"/>
          </a:xfrm>
        </p:spPr>
        <p:txBody>
          <a:bodyPr/>
          <a:lstStyle/>
          <a:p>
            <a:r>
              <a:rPr lang="en-US" sz="2800" dirty="0"/>
              <a:t>Terminology</a:t>
            </a:r>
          </a:p>
          <a:p>
            <a:pPr lvl="1"/>
            <a:r>
              <a:rPr lang="en-US" sz="2400" dirty="0"/>
              <a:t>4-connected vs. 8-connected</a:t>
            </a:r>
          </a:p>
          <a:p>
            <a:pPr lvl="1"/>
            <a:r>
              <a:rPr lang="en-US" sz="2400" dirty="0"/>
              <a:t>Side/Face-connected vs. vertex-connected</a:t>
            </a:r>
          </a:p>
          <a:p>
            <a:pPr lvl="1"/>
            <a:r>
              <a:rPr lang="en-US" sz="2400" dirty="0"/>
              <a:t>Maximally-connected vs. minimally-connected (ND)</a:t>
            </a:r>
          </a:p>
          <a:p>
            <a:r>
              <a:rPr lang="en-US" sz="2800" dirty="0"/>
              <a:t>Connectivity paradox</a:t>
            </a:r>
          </a:p>
          <a:p>
            <a:pPr lvl="1"/>
            <a:r>
              <a:rPr lang="en-US" sz="2400" dirty="0"/>
              <a:t>Due to discretization</a:t>
            </a:r>
          </a:p>
          <a:p>
            <a:r>
              <a:rPr lang="en-US" sz="2800" dirty="0"/>
              <a:t>Can define other neighborhoods</a:t>
            </a:r>
          </a:p>
          <a:p>
            <a:pPr lvl="1"/>
            <a:r>
              <a:rPr lang="en-US" sz="2400" dirty="0"/>
              <a:t>Adjacency not necessarily 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5878-4604-3F47-B35F-F138FD8A2E8E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38863"/>
              </p:ext>
            </p:extLst>
          </p:nvPr>
        </p:nvGraphicFramePr>
        <p:xfrm>
          <a:off x="6629400" y="1981200"/>
          <a:ext cx="1828800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68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68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168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62977"/>
              </p:ext>
            </p:extLst>
          </p:nvPr>
        </p:nvGraphicFramePr>
        <p:xfrm>
          <a:off x="6019800" y="4114800"/>
          <a:ext cx="1828800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6934200" y="5029200"/>
            <a:ext cx="381000" cy="381000"/>
          </a:xfrm>
          <a:prstGeom prst="straightConnector1">
            <a:avLst/>
          </a:prstGeom>
          <a:ln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934200" y="5029200"/>
            <a:ext cx="381000" cy="3810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69760" y="5166975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924800" y="4161472"/>
            <a:ext cx="124989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rgbClr val="007F01"/>
                </a:solidFill>
              </a:rPr>
              <a:t>Is this</a:t>
            </a:r>
          </a:p>
          <a:p>
            <a:r>
              <a:rPr lang="en-US" sz="1800" dirty="0">
                <a:solidFill>
                  <a:srgbClr val="007F01"/>
                </a:solidFill>
              </a:rPr>
              <a:t>pixel</a:t>
            </a:r>
          </a:p>
          <a:p>
            <a:r>
              <a:rPr lang="en-US" sz="1800" dirty="0">
                <a:solidFill>
                  <a:srgbClr val="007F01"/>
                </a:solidFill>
              </a:rPr>
              <a:t>connected</a:t>
            </a:r>
          </a:p>
          <a:p>
            <a:r>
              <a:rPr lang="en-US" sz="1800" dirty="0">
                <a:solidFill>
                  <a:srgbClr val="007F01"/>
                </a:solidFill>
              </a:rPr>
              <a:t>to the</a:t>
            </a:r>
          </a:p>
          <a:p>
            <a:r>
              <a:rPr lang="en-US" sz="1800" dirty="0">
                <a:solidFill>
                  <a:srgbClr val="007F01"/>
                </a:solidFill>
              </a:rPr>
              <a:t>outside?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6992208" y="4648200"/>
            <a:ext cx="1008791" cy="288667"/>
          </a:xfrm>
          <a:prstGeom prst="line">
            <a:avLst/>
          </a:prstGeom>
          <a:noFill/>
          <a:ln w="9525">
            <a:solidFill>
              <a:srgbClr val="007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039506" y="4029670"/>
            <a:ext cx="9802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rgbClr val="007F01"/>
                </a:solidFill>
              </a:rPr>
              <a:t>Is this</a:t>
            </a:r>
          </a:p>
          <a:p>
            <a:r>
              <a:rPr lang="en-US" sz="1800" dirty="0">
                <a:solidFill>
                  <a:srgbClr val="007F01"/>
                </a:solidFill>
              </a:rPr>
              <a:t>shape</a:t>
            </a:r>
          </a:p>
          <a:p>
            <a:r>
              <a:rPr lang="en-US" sz="1800" dirty="0">
                <a:solidFill>
                  <a:srgbClr val="007F01"/>
                </a:solidFill>
              </a:rPr>
              <a:t>closed?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5638798" y="4343400"/>
            <a:ext cx="914401" cy="304800"/>
          </a:xfrm>
          <a:prstGeom prst="line">
            <a:avLst/>
          </a:prstGeom>
          <a:noFill/>
          <a:ln w="9525">
            <a:solidFill>
              <a:srgbClr val="007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48600" cy="1143000"/>
          </a:xfrm>
        </p:spPr>
        <p:txBody>
          <a:bodyPr/>
          <a:lstStyle/>
          <a:p>
            <a:pPr algn="l"/>
            <a:r>
              <a:rPr lang="en-US"/>
              <a:t>Digital Images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are they formed?</a:t>
            </a:r>
          </a:p>
          <a:p>
            <a:r>
              <a:rPr lang="en-US"/>
              <a:t>How can they be represented?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0833-528C-2C4B-9DF4-7EE3C92D88A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Curvature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Compute curvature at every point in a (range) image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(Or on a segmented 3D surface)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Based on differential geometry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Formulas are in your book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2 scalar measures of curvature that are invariant to viewpoint, derived from the 2 principal curvatures, (K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baseline="-25000" dirty="0"/>
              <a:t> </a:t>
            </a:r>
            <a:r>
              <a:rPr lang="en-US" sz="2800" dirty="0"/>
              <a:t>K</a:t>
            </a:r>
            <a:r>
              <a:rPr lang="en-US" sz="2800" baseline="-25000" dirty="0"/>
              <a:t>2</a:t>
            </a:r>
            <a:r>
              <a:rPr lang="en-US" sz="2800" dirty="0"/>
              <a:t>):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Mean curvature (arithmetic mean)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Gauss curvature (product)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=0 if either K</a:t>
            </a:r>
            <a:r>
              <a:rPr lang="en-US" sz="2000" baseline="-25000" dirty="0"/>
              <a:t>1</a:t>
            </a:r>
            <a:r>
              <a:rPr lang="en-US" sz="2000" dirty="0"/>
              <a:t>=0 or</a:t>
            </a:r>
            <a:r>
              <a:rPr lang="en-US" sz="2000" baseline="-25000" dirty="0"/>
              <a:t> </a:t>
            </a:r>
            <a:r>
              <a:rPr lang="en-US" sz="2000" dirty="0"/>
              <a:t>K</a:t>
            </a:r>
            <a:r>
              <a:rPr lang="en-US" sz="2000" baseline="-25000" dirty="0"/>
              <a:t>2</a:t>
            </a:r>
            <a:r>
              <a:rPr lang="en-US" sz="2000" dirty="0"/>
              <a:t>=0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658-7598-9E43-B663-33CB8C0CDA3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Representation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Hardware</a:t>
            </a:r>
          </a:p>
          <a:p>
            <a:pPr lvl="1"/>
            <a:r>
              <a:rPr lang="en-US"/>
              <a:t>Storage</a:t>
            </a:r>
          </a:p>
          <a:p>
            <a:pPr lvl="1"/>
            <a:r>
              <a:rPr lang="en-US"/>
              <a:t>Manipulation</a:t>
            </a:r>
          </a:p>
          <a:p>
            <a:r>
              <a:rPr lang="en-US"/>
              <a:t>Human</a:t>
            </a:r>
          </a:p>
          <a:p>
            <a:pPr lvl="1"/>
            <a:r>
              <a:rPr lang="en-US"/>
              <a:t>Conceptual</a:t>
            </a:r>
          </a:p>
          <a:p>
            <a:pPr lvl="1"/>
            <a:r>
              <a:rPr lang="en-US"/>
              <a:t>Mathematical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CAF7-BD4C-3248-94B3-86F09B4A641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Iconic Representation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you think of as an image, …</a:t>
            </a:r>
          </a:p>
          <a:p>
            <a:pPr lvl="1">
              <a:lnSpc>
                <a:spcPct val="90000"/>
              </a:lnSpc>
            </a:pPr>
            <a:r>
              <a:rPr lang="en-US"/>
              <a:t>Camera</a:t>
            </a:r>
          </a:p>
          <a:p>
            <a:pPr lvl="1">
              <a:lnSpc>
                <a:spcPct val="90000"/>
              </a:lnSpc>
            </a:pPr>
            <a:r>
              <a:rPr lang="en-US"/>
              <a:t>X-Ray</a:t>
            </a:r>
          </a:p>
          <a:p>
            <a:pPr lvl="1">
              <a:lnSpc>
                <a:spcPct val="90000"/>
              </a:lnSpc>
            </a:pPr>
            <a:r>
              <a:rPr lang="en-US"/>
              <a:t>CT</a:t>
            </a:r>
          </a:p>
          <a:p>
            <a:pPr lvl="1">
              <a:lnSpc>
                <a:spcPct val="90000"/>
              </a:lnSpc>
            </a:pPr>
            <a:r>
              <a:rPr lang="en-US"/>
              <a:t>MRI</a:t>
            </a:r>
          </a:p>
          <a:p>
            <a:pPr lvl="1">
              <a:lnSpc>
                <a:spcPct val="90000"/>
              </a:lnSpc>
            </a:pPr>
            <a:r>
              <a:rPr lang="en-US"/>
              <a:t>Ultrasound</a:t>
            </a:r>
          </a:p>
          <a:p>
            <a:pPr lvl="1">
              <a:lnSpc>
                <a:spcPct val="90000"/>
              </a:lnSpc>
            </a:pPr>
            <a:r>
              <a:rPr lang="en-US"/>
              <a:t>2D, 3D, …</a:t>
            </a:r>
          </a:p>
          <a:p>
            <a:pPr lvl="1">
              <a:lnSpc>
                <a:spcPct val="90000"/>
              </a:lnSpc>
            </a:pPr>
            <a:r>
              <a:rPr lang="en-US"/>
              <a:t>etc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B0EA-1072-1B44-A113-D842FDE0A8B2}" type="slidenum">
              <a:rPr lang="en-US"/>
              <a:pPr/>
              <a:t>4</a:t>
            </a:fld>
            <a:endParaRPr lang="en-US"/>
          </a:p>
        </p:txBody>
      </p:sp>
      <p:pic>
        <p:nvPicPr>
          <p:cNvPr id="162822" name="Picture 6" descr="DSC00377"/>
          <p:cNvPicPr>
            <a:picLocks noChangeAspect="1" noChangeArrowheads="1"/>
          </p:cNvPicPr>
          <p:nvPr/>
        </p:nvPicPr>
        <p:blipFill>
          <a:blip r:embed="rId3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667000"/>
            <a:ext cx="2733675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 descr="galeotti, amanda 25 ka 200612200855441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/>
          <a:stretch>
            <a:fillRect/>
          </a:stretch>
        </p:blipFill>
        <p:spPr bwMode="auto">
          <a:xfrm>
            <a:off x="4581525" y="4876800"/>
            <a:ext cx="2595563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Iconic Representation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/>
              <a:t>And what you might not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6C378-390B-5244-938C-48C89F8B5610}" type="slidenum">
              <a:rPr lang="en-US"/>
              <a:pPr/>
              <a:t>5</a:t>
            </a:fld>
            <a:endParaRPr lang="en-US"/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439988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2439988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2755900" y="5851525"/>
            <a:ext cx="356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Images from CESAR lab at Oak Ridge National Laboratory,</a:t>
            </a:r>
          </a:p>
          <a:p>
            <a:r>
              <a:rPr lang="en-US" sz="1000"/>
              <a:t>Sourced from the USF Range Image Database:</a:t>
            </a:r>
          </a:p>
          <a:p>
            <a:r>
              <a:rPr lang="en-US" sz="1000"/>
              <a:t>http://marathon.csee.usf.edu/range/DataBase.html</a:t>
            </a:r>
          </a:p>
          <a:p>
            <a:r>
              <a:rPr lang="en-US" sz="1000"/>
              <a:t>Acknowledgement thereof requested with redistribution.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905000" y="2819400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Range Image</a:t>
            </a: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5105400" y="2530475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Corresponding Intensity Image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Representation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Equation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Typically continuous</a:t>
            </a:r>
          </a:p>
          <a:p>
            <a:pPr>
              <a:lnSpc>
                <a:spcPct val="90000"/>
              </a:lnSpc>
            </a:pPr>
            <a:r>
              <a:rPr lang="en-US" dirty="0"/>
              <a:t>Fit to the image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Sometimes the entire image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Usually just a small piece of it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 (Quadratic Surfaces):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Explicit: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Implicit: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4D6E-9F36-6446-8F68-5936272B7402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681908"/>
              </p:ext>
            </p:extLst>
          </p:nvPr>
        </p:nvGraphicFramePr>
        <p:xfrm>
          <a:off x="3276600" y="4773579"/>
          <a:ext cx="3557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4" imgW="1905000" imgH="228600" progId="Equation.3">
                  <p:embed/>
                </p:oleObj>
              </mc:Choice>
              <mc:Fallback>
                <p:oleObj name="Equation" r:id="rId4" imgW="1905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4773579"/>
                        <a:ext cx="355758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34784"/>
              </p:ext>
            </p:extLst>
          </p:nvPr>
        </p:nvGraphicFramePr>
        <p:xfrm>
          <a:off x="3255962" y="5257800"/>
          <a:ext cx="58118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6" imgW="3111500" imgH="228600" progId="Equation.3">
                  <p:embed/>
                </p:oleObj>
              </mc:Choice>
              <mc:Fallback>
                <p:oleObj name="Equation" r:id="rId6" imgW="311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5962" y="5257800"/>
                        <a:ext cx="58118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Linear Representation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2514600"/>
          </a:xfrm>
        </p:spPr>
        <p:txBody>
          <a:bodyPr/>
          <a:lstStyle/>
          <a:p>
            <a:r>
              <a:rPr lang="en-US" sz="2800" dirty="0"/>
              <a:t>Unwind the image</a:t>
            </a:r>
          </a:p>
          <a:p>
            <a:pPr lvl="1"/>
            <a:r>
              <a:rPr lang="en-US" sz="2400" dirty="0"/>
              <a:t>“Raster-scan” it</a:t>
            </a:r>
          </a:p>
          <a:p>
            <a:r>
              <a:rPr lang="en-US" sz="2800" dirty="0"/>
              <a:t>Entire image is now a vector</a:t>
            </a:r>
          </a:p>
          <a:p>
            <a:pPr lvl="1"/>
            <a:r>
              <a:rPr lang="en-US" sz="2400" dirty="0"/>
              <a:t>Now we can do matrix operations on it!</a:t>
            </a:r>
          </a:p>
          <a:p>
            <a:pPr lvl="1"/>
            <a:r>
              <a:rPr lang="en-US" sz="2400" dirty="0"/>
              <a:t>Often used in research papers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2DCD4-D4D8-0744-98D9-5D0359E46900}" type="slidenum">
              <a:rPr lang="en-US"/>
              <a:pPr/>
              <a:t>7</a:t>
            </a:fld>
            <a:endParaRPr lang="en-US"/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85800" y="57150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>
                <a:latin typeface="Verdana" charset="0"/>
                <a:ea typeface="MS Pゴシック" charset="0"/>
                <a:cs typeface="MS Pゴシック" charset="0"/>
              </a:rPr>
              <a:t>Probability &amp; Graphs</a:t>
            </a:r>
          </a:p>
          <a:p>
            <a:pPr marL="342900" indent="-342900" eaLnBrk="1" hangingPunct="1">
              <a:spcBef>
                <a:spcPct val="20000"/>
              </a:spcBef>
              <a:buFont typeface="Wingdings" charset="0"/>
              <a:buChar char="§"/>
            </a:pPr>
            <a:r>
              <a:rPr lang="en-US">
                <a:latin typeface="Verdana" charset="0"/>
                <a:ea typeface="MS Pゴシック" charset="0"/>
                <a:cs typeface="MS Pゴシック" charset="0"/>
              </a:rPr>
              <a:t>Discussed later (if at all)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4267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 spc="5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Probabilistic &amp; Relational Representations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38862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Think </a:t>
            </a:r>
            <a:r>
              <a:rPr lang="en-US" altLang="ja-JP" sz="2800" dirty="0"/>
              <a:t>“</a:t>
            </a:r>
            <a:r>
              <a:rPr lang="en-US" sz="2800" dirty="0"/>
              <a:t>Fourier Transform</a:t>
            </a:r>
            <a:r>
              <a:rPr lang="en-US" altLang="ja-JP" sz="2800" dirty="0"/>
              <a:t>”</a:t>
            </a:r>
            <a:endParaRPr lang="en-US" sz="2800" dirty="0"/>
          </a:p>
          <a:p>
            <a:r>
              <a:rPr lang="en-US" sz="2800" dirty="0"/>
              <a:t>Multiple Dimensions!</a:t>
            </a:r>
          </a:p>
          <a:p>
            <a:r>
              <a:rPr lang="en-US" sz="2800" dirty="0"/>
              <a:t>Varies greatly across different image regions</a:t>
            </a:r>
          </a:p>
          <a:p>
            <a:r>
              <a:rPr lang="en-US" sz="2800" dirty="0"/>
              <a:t>High Freq. = Sharpness</a:t>
            </a:r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16200000">
            <a:off x="4572000" y="1524000"/>
            <a:ext cx="2209800" cy="2209800"/>
          </a:xfr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6F7B-DBA5-7946-B1E6-2237BF9DF636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Frequency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5709-AD1F-7A4D-9AD1-E4BF3B3CEB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Steven Lehar’s details:  </a:t>
            </a:r>
            <a:r>
              <a:rPr lang="en-US" dirty="0">
                <a:hlinkClick r:id="rId4"/>
              </a:rPr>
              <a:t>http://sharp.bu.edu/~slehar/fourier/fourier.html</a:t>
            </a:r>
            <a:endParaRPr lang="en-US" dirty="0"/>
          </a:p>
        </p:txBody>
      </p:sp>
      <p:pic>
        <p:nvPicPr>
          <p:cNvPr id="13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5"/>
          <a:srcRect/>
          <a:stretch>
            <a:fillRect/>
          </a:stretch>
        </p:blipFill>
        <p:spPr>
          <a:xfrm rot="16200000" flipH="1">
            <a:off x="6934200" y="1524000"/>
            <a:ext cx="2209800" cy="220980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6934200" y="4114800"/>
            <a:ext cx="2209800" cy="2209800"/>
          </a:xfrm>
        </p:spPr>
      </p:pic>
      <p:pic>
        <p:nvPicPr>
          <p:cNvPr id="11" name="Content Placeholder 16">
            <a:extLst>
              <a:ext uri="{FF2B5EF4-FFF2-40B4-BE49-F238E27FC236}">
                <a16:creationId xmlns:a16="http://schemas.microsoft.com/office/drawing/2014/main" id="{734641AA-DFB9-DE49-8E04-3072A634C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114800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Formation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Sampling an analog signal</a:t>
            </a:r>
          </a:p>
          <a:p>
            <a:r>
              <a:rPr lang="en-US" sz="2800"/>
              <a:t>Resolution</a:t>
            </a:r>
          </a:p>
          <a:p>
            <a:pPr lvl="1"/>
            <a:r>
              <a:rPr lang="en-US" sz="2400"/>
              <a:t># Samples per dimension, OR</a:t>
            </a:r>
          </a:p>
          <a:p>
            <a:pPr lvl="1"/>
            <a:r>
              <a:rPr lang="en-US" sz="2400"/>
              <a:t>Smallest clearly discernable physical object</a:t>
            </a:r>
          </a:p>
          <a:p>
            <a:r>
              <a:rPr lang="en-US" sz="2800"/>
              <a:t>Dynamic Range</a:t>
            </a:r>
          </a:p>
          <a:p>
            <a:pPr lvl="1"/>
            <a:r>
              <a:rPr lang="en-US" sz="2400"/>
              <a:t># bits / pixel (quantization accuracy), OR</a:t>
            </a:r>
          </a:p>
          <a:p>
            <a:pPr lvl="1"/>
            <a:r>
              <a:rPr lang="en-US" sz="2400"/>
              <a:t>Range of measurable intensities</a:t>
            </a:r>
          </a:p>
          <a:p>
            <a:pPr lvl="2"/>
            <a:r>
              <a:rPr lang="en-US" sz="2000"/>
              <a:t>Physical meaning of min &amp; max pixel values</a:t>
            </a:r>
          </a:p>
          <a:p>
            <a:pPr lvl="2"/>
            <a:r>
              <a:rPr lang="en-US" sz="2000"/>
              <a:t>light, density, etc.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7D8-3F35-BC46-A89C-714B2F4BEC0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G 22 Light Blue Perspective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FFFF66"/>
      </a:lt2>
      <a:accent1>
        <a:srgbClr val="FF8000"/>
      </a:accent1>
      <a:accent2>
        <a:srgbClr val="71685A"/>
      </a:accent2>
      <a:accent3>
        <a:srgbClr val="F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414100"/>
      </a:hlink>
      <a:folHlink>
        <a:srgbClr val="5252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G 22 Light Blue Perspective" id="{894408EC-204B-D74E-A181-C6DE5C2344C5}" vid="{AF818CBC-FBF2-F340-A904-F8048AE41C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 22 Light Blue Perspective</Template>
  <TotalTime>10753</TotalTime>
  <Words>930</Words>
  <Application>Microsoft Macintosh PowerPoint</Application>
  <PresentationFormat>On-screen Show (4:3)</PresentationFormat>
  <Paragraphs>191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JG 22 Light Blue Perspective</vt:lpstr>
      <vt:lpstr>Equation</vt:lpstr>
      <vt:lpstr>Lecture 4 Image Characterization  ch. 4 of Machine Vision by Wesley E. Snyder &amp; Hairong Qi</vt:lpstr>
      <vt:lpstr>Digital Images</vt:lpstr>
      <vt:lpstr>Image Representation</vt:lpstr>
      <vt:lpstr>Iconic Representation</vt:lpstr>
      <vt:lpstr>Iconic Representation</vt:lpstr>
      <vt:lpstr>Functional Representation</vt:lpstr>
      <vt:lpstr>Linear Representation</vt:lpstr>
      <vt:lpstr>Spatial Frequency Representation</vt:lpstr>
      <vt:lpstr>Image Formation</vt:lpstr>
      <vt:lpstr>Dynamic Range Example (A slice from a Renal Angio CT:  8 bits, 4 bits, 3 bits, 2 bits) </vt:lpstr>
      <vt:lpstr>An Aside: The Correspondence Problem</vt:lpstr>
      <vt:lpstr>Image Formation:  Corruption</vt:lpstr>
      <vt:lpstr>Image Formation:  Corruption</vt:lpstr>
      <vt:lpstr>The image as a surface</vt:lpstr>
      <vt:lpstr>Isophote</vt:lpstr>
      <vt:lpstr>Isophotes &amp; Gradient</vt:lpstr>
      <vt:lpstr>Ridges</vt:lpstr>
      <vt:lpstr>Medial Axis</vt:lpstr>
      <vt:lpstr>Neighborhoods</vt:lpstr>
      <vt:lpstr>Curvature</vt:lpstr>
    </vt:vector>
  </TitlesOfParts>
  <Company>CMU Robotics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In Medical Image Analysis</dc:title>
  <dc:creator>John Galeotti</dc:creator>
  <cp:lastModifiedBy>John Galeotti</cp:lastModifiedBy>
  <cp:revision>162</cp:revision>
  <cp:lastPrinted>2021-02-10T01:19:48Z</cp:lastPrinted>
  <dcterms:created xsi:type="dcterms:W3CDTF">2008-01-12T23:25:59Z</dcterms:created>
  <dcterms:modified xsi:type="dcterms:W3CDTF">2022-02-01T04:04:45Z</dcterms:modified>
</cp:coreProperties>
</file>